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"/>
    <p:sldMasterId id="2147483672" r:id="rId8"/>
    <p:sldMasterId id="2147483797" r:id="rId9"/>
  </p:sldMasterIdLst>
  <p:notesMasterIdLst>
    <p:notesMasterId r:id="rId22"/>
  </p:notesMasterIdLst>
  <p:sldIdLst>
    <p:sldId id="257" r:id="rId10"/>
    <p:sldId id="284" r:id="rId11"/>
    <p:sldId id="325" r:id="rId12"/>
    <p:sldId id="326" r:id="rId13"/>
    <p:sldId id="290" r:id="rId14"/>
    <p:sldId id="291" r:id="rId15"/>
    <p:sldId id="316" r:id="rId16"/>
    <p:sldId id="305" r:id="rId17"/>
    <p:sldId id="309" r:id="rId18"/>
    <p:sldId id="327" r:id="rId19"/>
    <p:sldId id="317" r:id="rId20"/>
    <p:sldId id="329" r:id="rId21"/>
  </p:sldIdLst>
  <p:sldSz cx="9144000" cy="5143500" type="screen16x9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7A0"/>
    <a:srgbClr val="D04432"/>
    <a:srgbClr val="005681"/>
    <a:srgbClr val="FFFFCC"/>
    <a:srgbClr val="AD2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338" y="-7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0425943087482"/>
          <c:y val="1.4811154187642672E-2"/>
          <c:w val="0.70275083731076415"/>
          <c:h val="0.9703775040852457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Tabelle1!$C$2</c:f>
              <c:strCache>
                <c:ptCount val="1"/>
                <c:pt idx="0">
                  <c:v>556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E4B921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600" dirty="0"/>
                      <a:t>Singapore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65-441D-AB28-D0180B4410A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 algn="r">
                      <a:defRPr/>
                    </a:pPr>
                    <a:r>
                      <a:rPr lang="en-US" dirty="0"/>
                      <a:t>Japan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600" dirty="0"/>
                      <a:t>Estonia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65-441D-AB28-D0180B4410A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 algn="r">
                      <a:defRPr/>
                    </a:pPr>
                    <a:r>
                      <a:rPr lang="en-US" dirty="0"/>
                      <a:t>Chinese Taipei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600" dirty="0"/>
                      <a:t>Finland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65-441D-AB28-D0180B4410AD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600" dirty="0"/>
                      <a:t>Macao (China)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65-441D-AB28-D0180B4410AD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600" dirty="0"/>
                      <a:t>Canada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65-441D-AB28-D0180B4410A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pPr algn="r">
                      <a:defRPr/>
                    </a:pPr>
                    <a:r>
                      <a:rPr lang="en-US" dirty="0"/>
                      <a:t>Viet Nam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pPr algn="l">
                      <a:defRPr/>
                    </a:pPr>
                    <a:r>
                      <a:rPr lang="en-US" dirty="0"/>
                      <a:t>Hong Kong (China)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600" dirty="0"/>
                      <a:t>B-S-J-G (China)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65-441D-AB28-D0180B4410AD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600" dirty="0"/>
                      <a:t>Korea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65-441D-AB28-D0180B4410AD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pPr algn="r">
                      <a:defRPr/>
                    </a:pPr>
                    <a:r>
                      <a:rPr lang="en-US" dirty="0"/>
                      <a:t>New Zealand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600" dirty="0"/>
                      <a:t>Slovenia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65-441D-AB28-D0180B4410AD}"/>
                </c:ext>
              </c:extLst>
            </c:dLbl>
            <c:dLbl>
              <c:idx val="13"/>
              <c:layout>
                <c:manualLayout>
                  <c:x val="-0.24865134747416545"/>
                  <c:y val="-7.7197358999328237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Australia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65-441D-AB28-D0180B4410AD}"/>
                </c:ext>
              </c:extLst>
            </c:dLbl>
            <c:dLbl>
              <c:idx val="14"/>
              <c:layout>
                <c:manualLayout>
                  <c:x val="7.4825887742542688E-2"/>
                  <c:y val="-3.5243329722685203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United Kingdom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65-441D-AB28-D0180B4410AD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z="600" dirty="0"/>
                      <a:t>Germany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65-441D-AB28-D0180B4410AD}"/>
                </c:ext>
              </c:extLst>
            </c:dLbl>
            <c:dLbl>
              <c:idx val="16"/>
              <c:layout>
                <c:manualLayout>
                  <c:x val="0.15689299042791197"/>
                  <c:y val="-4.7175618856147912E-17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Netherlands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65-441D-AB28-D0180B4410AD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z="600" dirty="0"/>
                      <a:t>Ireland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65-441D-AB28-D0180B4410AD}"/>
                </c:ext>
              </c:extLst>
            </c:dLbl>
            <c:dLbl>
              <c:idx val="18"/>
              <c:layout>
                <c:manualLayout>
                  <c:x val="0"/>
                  <c:y val="-3.0487812196997397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Belgium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465-441D-AB28-D0180B4410AD}"/>
                </c:ext>
              </c:extLst>
            </c:dLbl>
            <c:dLbl>
              <c:idx val="19"/>
              <c:layout>
                <c:manualLayout>
                  <c:x val="-0.1456449698833879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Denmark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465-441D-AB28-D0180B4410AD}"/>
                </c:ext>
              </c:extLst>
            </c:dLbl>
            <c:dLbl>
              <c:idx val="20"/>
              <c:layout>
                <c:manualLayout>
                  <c:x val="7.9653364371093854E-2"/>
                  <c:y val="-5.1464905999552297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Poland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465-441D-AB28-D0180B4410AD}"/>
                </c:ext>
              </c:extLst>
            </c:dLbl>
            <c:dLbl>
              <c:idx val="21"/>
              <c:layout>
                <c:manualLayout>
                  <c:x val="-0.21607785389394912"/>
                  <c:y val="5.146490599955136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Portugal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465-441D-AB28-D0180B4410AD}"/>
                </c:ext>
              </c:extLst>
            </c:dLbl>
            <c:dLbl>
              <c:idx val="22"/>
              <c:layout>
                <c:manualLayout>
                  <c:x val="0.13528889216633594"/>
                  <c:y val="6.0975782722461113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Norway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465-441D-AB28-D0180B4410AD}"/>
                </c:ext>
              </c:extLst>
            </c:dLbl>
            <c:dLbl>
              <c:idx val="23"/>
              <c:layout>
                <c:manualLayout>
                  <c:x val="6.27571961711648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United States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465-441D-AB28-D0180B4410AD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 sz="600" dirty="0"/>
                      <a:t>Austria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465-441D-AB28-D0180B4410AD}"/>
                </c:ext>
              </c:extLst>
            </c:dLbl>
            <c:dLbl>
              <c:idx val="25"/>
              <c:layout>
                <c:manualLayout>
                  <c:x val="-2.4137383142755708E-3"/>
                  <c:y val="-6.5731221083915759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France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0.2016073976707996"/>
                  <c:y val="0"/>
                </c:manualLayout>
              </c:layout>
              <c:tx>
                <c:rich>
                  <a:bodyPr/>
                  <a:lstStyle/>
                  <a:p>
                    <a:pPr algn="r">
                      <a:defRPr/>
                    </a:pPr>
                    <a:r>
                      <a:rPr lang="en-US" dirty="0"/>
                      <a:t>Sweden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tx>
                <c:rich>
                  <a:bodyPr/>
                  <a:lstStyle/>
                  <a:p>
                    <a:r>
                      <a:rPr lang="en-US" sz="600" dirty="0"/>
                      <a:t>Czech</a:t>
                    </a:r>
                    <a:r>
                      <a:rPr lang="en-US" sz="600" baseline="0" dirty="0"/>
                      <a:t> Republic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465-441D-AB28-D0180B4410AD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r>
                      <a:rPr lang="en-US" sz="600" dirty="0"/>
                      <a:t>Spain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465-441D-AB28-D0180B4410AD}"/>
                </c:ext>
              </c:extLst>
            </c:dLbl>
            <c:dLbl>
              <c:idx val="29"/>
              <c:layout>
                <c:manualLayout>
                  <c:x val="0.15447925211363644"/>
                  <c:y val="2.5732452999775914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Latvia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465-441D-AB28-D0180B4410AD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Russia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465-441D-AB28-D0180B4410AD}"/>
                </c:ext>
              </c:extLst>
            </c:dLbl>
            <c:dLbl>
              <c:idx val="31"/>
              <c:layout>
                <c:manualLayout>
                  <c:x val="0"/>
                  <c:y val="6.0975624393994734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Luxembourg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465-441D-AB28-D0180B4410AD}"/>
                </c:ext>
              </c:extLst>
            </c:dLbl>
            <c:dLbl>
              <c:idx val="32"/>
              <c:layout>
                <c:manualLayout>
                  <c:x val="-8.9943101634144984E-2"/>
                  <c:y val="-9.1463436590992122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Italy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465-441D-AB28-D0180B4410AD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r>
                      <a:rPr lang="en-US" sz="600" dirty="0"/>
                      <a:t>Hungary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465-441D-AB28-D0180B4410AD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r>
                      <a:rPr lang="en-US" sz="600" dirty="0"/>
                      <a:t>Lithuania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465-441D-AB28-D0180B4410AD}"/>
                </c:ext>
              </c:extLst>
            </c:dLbl>
            <c:dLbl>
              <c:idx val="35"/>
              <c:layout>
                <c:manualLayout>
                  <c:x val="9.1722055942471542E-2"/>
                  <c:y val="2.5732452999775914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Croatia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465-441D-AB28-D0180B4410AD}"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r>
                      <a:rPr lang="en-US" sz="600" dirty="0"/>
                      <a:t>CABA (Argentina)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465-441D-AB28-D0180B4410AD}"/>
                </c:ext>
              </c:extLst>
            </c:dLbl>
            <c:dLbl>
              <c:idx val="37"/>
              <c:layout>
                <c:manualLayout>
                  <c:x val="0"/>
                  <c:y val="1.219512487879894E-2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Iceland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465-441D-AB28-D0180B4410AD}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r>
                      <a:rPr lang="en-US" sz="600" dirty="0"/>
                      <a:t>Israel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465-441D-AB28-D0180B4410AD}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sz="600" dirty="0"/>
                      <a:t>Malta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465-441D-AB28-D0180B4410AD}"/>
                </c:ext>
              </c:extLst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sz="600" dirty="0"/>
                      <a:t>Slovak Republic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465-441D-AB28-D0180B4410AD}"/>
                </c:ext>
              </c:extLst>
            </c:dLbl>
            <c:dLbl>
              <c:idx val="41"/>
              <c:layout/>
              <c:tx>
                <c:rich>
                  <a:bodyPr/>
                  <a:lstStyle/>
                  <a:p>
                    <a:r>
                      <a:rPr lang="en-US" sz="600" dirty="0"/>
                      <a:t>Greece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465-441D-AB28-D0180B4410AD}"/>
                </c:ext>
              </c:extLst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sz="600" dirty="0"/>
                      <a:t>Chile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465-441D-AB28-D0180B4410AD}"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pPr algn="r">
                      <a:defRPr/>
                    </a:pPr>
                    <a:r>
                      <a:rPr lang="en-US" dirty="0"/>
                      <a:t>Bulgaria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layout/>
              <c:tx>
                <c:rich>
                  <a:bodyPr/>
                  <a:lstStyle/>
                  <a:p>
                    <a:r>
                      <a:rPr lang="en-US" sz="600" dirty="0"/>
                      <a:t>United Arab Emirates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465-441D-AB28-D0180B4410AD}"/>
                </c:ext>
              </c:extLst>
            </c:dLbl>
            <c:dLbl>
              <c:idx val="45"/>
              <c:layout/>
              <c:tx>
                <c:rich>
                  <a:bodyPr/>
                  <a:lstStyle/>
                  <a:p>
                    <a:r>
                      <a:rPr lang="en-US" sz="600" dirty="0"/>
                      <a:t>Romania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465-441D-AB28-D0180B4410AD}"/>
                </c:ext>
              </c:extLst>
            </c:dLbl>
            <c:dLbl>
              <c:idx val="46"/>
              <c:layout>
                <c:manualLayout>
                  <c:x val="-0.12796443176038708"/>
                  <c:y val="7.7197358999326823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Uruguay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465-441D-AB28-D0180B4410AD}"/>
                </c:ext>
              </c:extLst>
            </c:dLbl>
            <c:dLbl>
              <c:idx val="47"/>
              <c:layout>
                <c:manualLayout>
                  <c:x val="6.758467279971597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Moldova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465-441D-AB28-D0180B4410AD}"/>
                </c:ext>
              </c:extLst>
            </c:dLbl>
            <c:dLbl>
              <c:idx val="48"/>
              <c:layout/>
              <c:tx>
                <c:rich>
                  <a:bodyPr/>
                  <a:lstStyle/>
                  <a:p>
                    <a:r>
                      <a:rPr lang="en-US" sz="600" dirty="0"/>
                      <a:t>Albania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465-441D-AB28-D0180B4410AD}"/>
                </c:ext>
              </c:extLst>
            </c:dLbl>
            <c:dLbl>
              <c:idx val="49"/>
              <c:layout>
                <c:manualLayout>
                  <c:x val="-0.11225099533445299"/>
                  <c:y val="-5.1464905999551828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Turkey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465-441D-AB28-D0180B4410AD}"/>
                </c:ext>
              </c:extLst>
            </c:dLbl>
            <c:dLbl>
              <c:idx val="50"/>
              <c:layout/>
              <c:tx>
                <c:rich>
                  <a:bodyPr/>
                  <a:lstStyle/>
                  <a:p>
                    <a:pPr algn="r">
                      <a:defRPr/>
                    </a:pPr>
                    <a:r>
                      <a:rPr lang="en-US" dirty="0"/>
                      <a:t>Trinidad and Tobago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layout/>
              <c:tx>
                <c:rich>
                  <a:bodyPr/>
                  <a:lstStyle/>
                  <a:p>
                    <a:r>
                      <a:rPr lang="en-US" sz="600" dirty="0"/>
                      <a:t>Thailand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465-441D-AB28-D0180B4410AD}"/>
                </c:ext>
              </c:extLst>
            </c:dLbl>
            <c:dLbl>
              <c:idx val="52"/>
              <c:layout/>
              <c:tx>
                <c:rich>
                  <a:bodyPr/>
                  <a:lstStyle/>
                  <a:p>
                    <a:pPr algn="r">
                      <a:defRPr/>
                    </a:pPr>
                    <a:r>
                      <a:rPr lang="en-US" dirty="0"/>
                      <a:t>Costa Rica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layout>
                <c:manualLayout>
                  <c:x val="-0.10018230376307506"/>
                  <c:y val="5.1464905999549938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Qatar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465-441D-AB28-D0180B4410AD}"/>
                </c:ext>
              </c:extLst>
            </c:dLbl>
            <c:dLbl>
              <c:idx val="54"/>
              <c:layout/>
              <c:tx>
                <c:rich>
                  <a:bodyPr/>
                  <a:lstStyle/>
                  <a:p>
                    <a:r>
                      <a:rPr lang="en-US" sz="600" dirty="0"/>
                      <a:t>Colombia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465-441D-AB28-D0180B4410AD}"/>
                </c:ext>
              </c:extLst>
            </c:dLbl>
            <c:dLbl>
              <c:idx val="55"/>
              <c:layout>
                <c:manualLayout>
                  <c:x val="-0.14725001083331368"/>
                  <c:y val="0"/>
                </c:manualLayout>
              </c:layout>
              <c:tx>
                <c:rich>
                  <a:bodyPr/>
                  <a:lstStyle/>
                  <a:p>
                    <a:pPr algn="r">
                      <a:defRPr/>
                    </a:pPr>
                    <a:r>
                      <a:rPr lang="en-US" dirty="0"/>
                      <a:t>Mexico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6"/>
              <c:layout/>
              <c:tx>
                <c:rich>
                  <a:bodyPr/>
                  <a:lstStyle/>
                  <a:p>
                    <a:r>
                      <a:rPr lang="en-US" sz="600" dirty="0"/>
                      <a:t>Georgia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465-441D-AB28-D0180B4410AD}"/>
                </c:ext>
              </c:extLst>
            </c:dLbl>
            <c:dLbl>
              <c:idx val="57"/>
              <c:layout/>
              <c:tx>
                <c:rich>
                  <a:bodyPr/>
                  <a:lstStyle/>
                  <a:p>
                    <a:pPr algn="r">
                      <a:defRPr/>
                    </a:pPr>
                    <a:r>
                      <a:rPr lang="en-US" dirty="0"/>
                      <a:t>Montenegro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tx>
                <c:rich>
                  <a:bodyPr/>
                  <a:lstStyle/>
                  <a:p>
                    <a:r>
                      <a:rPr lang="en-US" sz="600" dirty="0"/>
                      <a:t>Jordan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465-441D-AB28-D0180B4410AD}"/>
                </c:ext>
              </c:extLst>
            </c:dLbl>
            <c:dLbl>
              <c:idx val="59"/>
              <c:tx>
                <c:rich>
                  <a:bodyPr/>
                  <a:lstStyle/>
                  <a:p>
                    <a:r>
                      <a:rPr lang="en-US" sz="600" dirty="0"/>
                      <a:t>Indonesia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465-441D-AB28-D0180B4410AD}"/>
                </c:ext>
              </c:extLst>
            </c:dLbl>
            <c:dLbl>
              <c:idx val="60"/>
              <c:tx>
                <c:rich>
                  <a:bodyPr/>
                  <a:lstStyle/>
                  <a:p>
                    <a:r>
                      <a:rPr lang="en-US" sz="600" dirty="0"/>
                      <a:t>Brazil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465-441D-AB28-D0180B4410AD}"/>
                </c:ext>
              </c:extLst>
            </c:dLbl>
            <c:dLbl>
              <c:idx val="61"/>
              <c:tx>
                <c:rich>
                  <a:bodyPr/>
                  <a:lstStyle/>
                  <a:p>
                    <a:r>
                      <a:rPr lang="en-US" sz="600" dirty="0"/>
                      <a:t>Peru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465-441D-AB28-D0180B4410AD}"/>
                </c:ext>
              </c:extLst>
            </c:dLbl>
            <c:dLbl>
              <c:idx val="62"/>
              <c:tx>
                <c:rich>
                  <a:bodyPr/>
                  <a:lstStyle/>
                  <a:p>
                    <a:r>
                      <a:rPr lang="en-US" sz="600" dirty="0"/>
                      <a:t>Lebanon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465-441D-AB28-D0180B4410AD}"/>
                </c:ext>
              </c:extLst>
            </c:dLbl>
            <c:dLbl>
              <c:idx val="63"/>
              <c:layout>
                <c:manualLayout>
                  <c:x val="-0.12416709469264406"/>
                  <c:y val="-9.1463436590992122E-3"/>
                </c:manualLayout>
              </c:layout>
              <c:tx>
                <c:rich>
                  <a:bodyPr/>
                  <a:lstStyle/>
                  <a:p>
                    <a:r>
                      <a:rPr lang="en-US" sz="600" dirty="0"/>
                      <a:t>Tunisia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465-441D-AB28-D0180B4410AD}"/>
                </c:ext>
              </c:extLst>
            </c:dLbl>
            <c:dLbl>
              <c:idx val="64"/>
              <c:tx>
                <c:rich>
                  <a:bodyPr/>
                  <a:lstStyle/>
                  <a:p>
                    <a:r>
                      <a:rPr lang="en-US" sz="600" dirty="0"/>
                      <a:t>FYROM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465-441D-AB28-D0180B4410AD}"/>
                </c:ext>
              </c:extLst>
            </c:dLbl>
            <c:dLbl>
              <c:idx val="65"/>
              <c:tx>
                <c:rich>
                  <a:bodyPr/>
                  <a:lstStyle/>
                  <a:p>
                    <a:r>
                      <a:rPr lang="en-US" sz="600" dirty="0"/>
                      <a:t>Kosovo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465-441D-AB28-D0180B4410AD}"/>
                </c:ext>
              </c:extLst>
            </c:dLbl>
            <c:dLbl>
              <c:idx val="66"/>
              <c:tx>
                <c:rich>
                  <a:bodyPr/>
                  <a:lstStyle/>
                  <a:p>
                    <a:r>
                      <a:rPr lang="en-US" sz="600" dirty="0"/>
                      <a:t>Algeria</a:t>
                    </a:r>
                    <a:endParaRPr lang="en-US" dirty="0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465-441D-AB28-D0180B4410AD}"/>
                </c:ext>
              </c:extLst>
            </c:dLbl>
            <c:dLbl>
              <c:idx val="67"/>
              <c:tx>
                <c:rich>
                  <a:bodyPr/>
                  <a:lstStyle/>
                  <a:p>
                    <a:r>
                      <a:rPr lang="en-US" sz="600" dirty="0"/>
                      <a:t>Dominican</a:t>
                    </a:r>
                    <a:r>
                      <a:rPr lang="en-US" sz="600" baseline="0" dirty="0"/>
                      <a:t> Republic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6465-441D-AB28-D0180B441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l"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Tabelle1!$B$3:$B$70</c:f>
              <c:numCache>
                <c:formatCode>0</c:formatCode>
                <c:ptCount val="68"/>
                <c:pt idx="0">
                  <c:v>38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38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38</c:v>
                </c:pt>
                <c:pt idx="21">
                  <c:v>38</c:v>
                </c:pt>
                <c:pt idx="22">
                  <c:v>38</c:v>
                </c:pt>
                <c:pt idx="23">
                  <c:v>38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38</c:v>
                </c:pt>
                <c:pt idx="28">
                  <c:v>38</c:v>
                </c:pt>
                <c:pt idx="29">
                  <c:v>38</c:v>
                </c:pt>
                <c:pt idx="30">
                  <c:v>38</c:v>
                </c:pt>
                <c:pt idx="31">
                  <c:v>38</c:v>
                </c:pt>
                <c:pt idx="32">
                  <c:v>38</c:v>
                </c:pt>
                <c:pt idx="33">
                  <c:v>38</c:v>
                </c:pt>
                <c:pt idx="34">
                  <c:v>38</c:v>
                </c:pt>
                <c:pt idx="35">
                  <c:v>38</c:v>
                </c:pt>
                <c:pt idx="36">
                  <c:v>38</c:v>
                </c:pt>
                <c:pt idx="37">
                  <c:v>38</c:v>
                </c:pt>
                <c:pt idx="38">
                  <c:v>38</c:v>
                </c:pt>
                <c:pt idx="39">
                  <c:v>38</c:v>
                </c:pt>
                <c:pt idx="40">
                  <c:v>38</c:v>
                </c:pt>
                <c:pt idx="41">
                  <c:v>38</c:v>
                </c:pt>
                <c:pt idx="42">
                  <c:v>38</c:v>
                </c:pt>
                <c:pt idx="43">
                  <c:v>38</c:v>
                </c:pt>
                <c:pt idx="44">
                  <c:v>38</c:v>
                </c:pt>
                <c:pt idx="45">
                  <c:v>38</c:v>
                </c:pt>
                <c:pt idx="46">
                  <c:v>38</c:v>
                </c:pt>
                <c:pt idx="47">
                  <c:v>38</c:v>
                </c:pt>
                <c:pt idx="48">
                  <c:v>38</c:v>
                </c:pt>
                <c:pt idx="49">
                  <c:v>38</c:v>
                </c:pt>
                <c:pt idx="50">
                  <c:v>38</c:v>
                </c:pt>
                <c:pt idx="51">
                  <c:v>38</c:v>
                </c:pt>
                <c:pt idx="52">
                  <c:v>38</c:v>
                </c:pt>
                <c:pt idx="53">
                  <c:v>38</c:v>
                </c:pt>
                <c:pt idx="54">
                  <c:v>38</c:v>
                </c:pt>
                <c:pt idx="55">
                  <c:v>38</c:v>
                </c:pt>
                <c:pt idx="56">
                  <c:v>38</c:v>
                </c:pt>
                <c:pt idx="57">
                  <c:v>38</c:v>
                </c:pt>
                <c:pt idx="58">
                  <c:v>38</c:v>
                </c:pt>
                <c:pt idx="59">
                  <c:v>38</c:v>
                </c:pt>
                <c:pt idx="60">
                  <c:v>38</c:v>
                </c:pt>
                <c:pt idx="61">
                  <c:v>38</c:v>
                </c:pt>
                <c:pt idx="62">
                  <c:v>38</c:v>
                </c:pt>
                <c:pt idx="63">
                  <c:v>38</c:v>
                </c:pt>
                <c:pt idx="64">
                  <c:v>38</c:v>
                </c:pt>
                <c:pt idx="65">
                  <c:v>38</c:v>
                </c:pt>
                <c:pt idx="66">
                  <c:v>38</c:v>
                </c:pt>
                <c:pt idx="67">
                  <c:v>38</c:v>
                </c:pt>
              </c:numCache>
            </c:numRef>
          </c:xVal>
          <c:yVal>
            <c:numRef>
              <c:f>Tabelle1!$C$3:$C$70</c:f>
              <c:numCache>
                <c:formatCode>0</c:formatCode>
                <c:ptCount val="68"/>
                <c:pt idx="0">
                  <c:v>538.39480000000003</c:v>
                </c:pt>
                <c:pt idx="1">
                  <c:v>534.19370000000015</c:v>
                </c:pt>
                <c:pt idx="2">
                  <c:v>532.34749999999985</c:v>
                </c:pt>
                <c:pt idx="3">
                  <c:v>530.66119999999989</c:v>
                </c:pt>
                <c:pt idx="4">
                  <c:v>528.54959999999994</c:v>
                </c:pt>
                <c:pt idx="5">
                  <c:v>527.70470000000012</c:v>
                </c:pt>
                <c:pt idx="6">
                  <c:v>524.64449999999999</c:v>
                </c:pt>
                <c:pt idx="7">
                  <c:v>523.27739999999994</c:v>
                </c:pt>
                <c:pt idx="8">
                  <c:v>517.77930000000015</c:v>
                </c:pt>
                <c:pt idx="9">
                  <c:v>515.80989999999997</c:v>
                </c:pt>
                <c:pt idx="10">
                  <c:v>513.30349999999999</c:v>
                </c:pt>
                <c:pt idx="11">
                  <c:v>512.86359999999991</c:v>
                </c:pt>
                <c:pt idx="12">
                  <c:v>509.99389999999994</c:v>
                </c:pt>
                <c:pt idx="13">
                  <c:v>509.22149999999993</c:v>
                </c:pt>
                <c:pt idx="14">
                  <c:v>509.14060000000006</c:v>
                </c:pt>
                <c:pt idx="15">
                  <c:v>508.57479999999993</c:v>
                </c:pt>
                <c:pt idx="16">
                  <c:v>505.50580000000002</c:v>
                </c:pt>
                <c:pt idx="17">
                  <c:v>502.57509999999996</c:v>
                </c:pt>
                <c:pt idx="18">
                  <c:v>501.99969999999996</c:v>
                </c:pt>
                <c:pt idx="19">
                  <c:v>501.93689999999987</c:v>
                </c:pt>
                <c:pt idx="20">
                  <c:v>501.43529999999987</c:v>
                </c:pt>
                <c:pt idx="21">
                  <c:v>501.1001</c:v>
                </c:pt>
                <c:pt idx="22">
                  <c:v>498.48109999999997</c:v>
                </c:pt>
                <c:pt idx="23">
                  <c:v>496.24239999999992</c:v>
                </c:pt>
                <c:pt idx="24">
                  <c:v>495.03749999999997</c:v>
                </c:pt>
                <c:pt idx="25">
                  <c:v>494.9776</c:v>
                </c:pt>
                <c:pt idx="26">
                  <c:v>493.42239999999987</c:v>
                </c:pt>
                <c:pt idx="27">
                  <c:v>492.83</c:v>
                </c:pt>
                <c:pt idx="28">
                  <c:v>492.78609999999986</c:v>
                </c:pt>
                <c:pt idx="29">
                  <c:v>490.22499999999997</c:v>
                </c:pt>
                <c:pt idx="30">
                  <c:v>486.63099999999991</c:v>
                </c:pt>
                <c:pt idx="31">
                  <c:v>482.8064</c:v>
                </c:pt>
                <c:pt idx="32">
                  <c:v>480.54680000000002</c:v>
                </c:pt>
                <c:pt idx="33">
                  <c:v>476.7475</c:v>
                </c:pt>
                <c:pt idx="34">
                  <c:v>475.40889999999996</c:v>
                </c:pt>
                <c:pt idx="35">
                  <c:v>475.39120000000003</c:v>
                </c:pt>
                <c:pt idx="36">
                  <c:v>475.1866</c:v>
                </c:pt>
                <c:pt idx="37">
                  <c:v>473.23009999999994</c:v>
                </c:pt>
                <c:pt idx="38">
                  <c:v>466.55279999999999</c:v>
                </c:pt>
                <c:pt idx="39">
                  <c:v>464.78189999999995</c:v>
                </c:pt>
                <c:pt idx="40">
                  <c:v>460.7749</c:v>
                </c:pt>
                <c:pt idx="41">
                  <c:v>454.8288</c:v>
                </c:pt>
                <c:pt idx="42">
                  <c:v>446.95609999999994</c:v>
                </c:pt>
                <c:pt idx="43">
                  <c:v>445.77199999999993</c:v>
                </c:pt>
                <c:pt idx="44">
                  <c:v>436.73109999999997</c:v>
                </c:pt>
                <c:pt idx="45">
                  <c:v>435.363</c:v>
                </c:pt>
                <c:pt idx="46">
                  <c:v>434.88490000000002</c:v>
                </c:pt>
                <c:pt idx="47">
                  <c:v>427.99779999999987</c:v>
                </c:pt>
                <c:pt idx="48">
                  <c:v>427.22499999999997</c:v>
                </c:pt>
                <c:pt idx="49">
                  <c:v>425.48949999999996</c:v>
                </c:pt>
                <c:pt idx="50">
                  <c:v>424.59049999999996</c:v>
                </c:pt>
                <c:pt idx="51">
                  <c:v>421.33730000000003</c:v>
                </c:pt>
                <c:pt idx="52">
                  <c:v>419.608</c:v>
                </c:pt>
                <c:pt idx="53">
                  <c:v>417.6112</c:v>
                </c:pt>
                <c:pt idx="54">
                  <c:v>415.72879999999986</c:v>
                </c:pt>
                <c:pt idx="55">
                  <c:v>415.7099</c:v>
                </c:pt>
                <c:pt idx="56">
                  <c:v>411.31360000000001</c:v>
                </c:pt>
                <c:pt idx="57">
                  <c:v>411.13149999999996</c:v>
                </c:pt>
                <c:pt idx="58">
                  <c:v>408.66910000000001</c:v>
                </c:pt>
                <c:pt idx="59">
                  <c:v>403.09969999999993</c:v>
                </c:pt>
                <c:pt idx="60">
                  <c:v>400.68209999999999</c:v>
                </c:pt>
                <c:pt idx="61">
                  <c:v>396.68360000000001</c:v>
                </c:pt>
                <c:pt idx="62">
                  <c:v>386.48540000000003</c:v>
                </c:pt>
                <c:pt idx="63">
                  <c:v>386.40339999999986</c:v>
                </c:pt>
                <c:pt idx="64">
                  <c:v>383.68239999999992</c:v>
                </c:pt>
                <c:pt idx="65">
                  <c:v>378.44220000000001</c:v>
                </c:pt>
                <c:pt idx="66">
                  <c:v>375.74509999999992</c:v>
                </c:pt>
                <c:pt idx="67">
                  <c:v>331.6388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FCC-42F1-8C27-07C8FF81F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29024"/>
        <c:axId val="86329600"/>
      </c:scatterChart>
      <c:valAx>
        <c:axId val="86329024"/>
        <c:scaling>
          <c:logBase val="2"/>
          <c:orientation val="minMax"/>
          <c:max val="256"/>
          <c:min val="8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86329600"/>
        <c:crossesAt val="493"/>
        <c:crossBetween val="midCat"/>
        <c:majorUnit val="2"/>
        <c:minorUnit val="2"/>
      </c:valAx>
      <c:valAx>
        <c:axId val="86329600"/>
        <c:scaling>
          <c:orientation val="minMax"/>
          <c:max val="560"/>
          <c:min val="410"/>
        </c:scaling>
        <c:delete val="0"/>
        <c:axPos val="l"/>
        <c:minorGridlines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86329024"/>
        <c:crosses val="autoZero"/>
        <c:crossBetween val="midCat"/>
        <c:majorUnit val="20"/>
        <c:minorUnit val="2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 dirty="0">
          <a:solidFill>
            <a:schemeClr val="tx1"/>
          </a:solidFill>
          <a:latin typeface="HelveticaNeueLT Std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B0E7-DB32-4233-878D-5BC6F9048617}" type="datetimeFigureOut">
              <a:rPr lang="en-GB" smtClean="0"/>
              <a:t>06/12/2016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B3F77-46D5-424E-BD80-29AF01EFF0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87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7A4BC-5347-40DF-8CB7-B27E4ECEA6F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73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E2AA-9086-45B4-A304-A78FC6E1408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60106" y="2256543"/>
            <a:ext cx="3489325" cy="456274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D04432"/>
                </a:solidFill>
                <a:latin typeface="HelveticaNeueLT Std Med"/>
                <a:cs typeface="HelveticaNeueLT Std Me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60488" y="3058046"/>
            <a:ext cx="3489325" cy="44391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 baseline="0">
                <a:latin typeface="HelveticaNeueLT Std"/>
                <a:cs typeface="HelveticaNeueLT Std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360488" y="4032184"/>
            <a:ext cx="3489325" cy="399050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D04432"/>
                </a:solidFill>
                <a:latin typeface="HelveticaNeueLT Std"/>
                <a:cs typeface="HelveticaNeueLT St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65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09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3008313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2971800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>
                <a:latin typeface="HelveticaNeueLT Std"/>
                <a:cs typeface="HelveticaNeueLT Std"/>
              </a:defRPr>
            </a:lvl1pPr>
            <a:lvl2pPr>
              <a:defRPr sz="2800">
                <a:latin typeface="HelveticaNeueLT Std"/>
                <a:cs typeface="HelveticaNeueLT Std"/>
              </a:defRPr>
            </a:lvl2pPr>
            <a:lvl3pPr>
              <a:defRPr sz="2400">
                <a:latin typeface="HelveticaNeueLT Std"/>
                <a:cs typeface="HelveticaNeueLT Std"/>
              </a:defRPr>
            </a:lvl3pPr>
            <a:lvl4pPr>
              <a:defRPr sz="2000">
                <a:latin typeface="HelveticaNeueLT Std"/>
                <a:cs typeface="HelveticaNeueLT Std"/>
              </a:defRPr>
            </a:lvl4pPr>
            <a:lvl5pPr>
              <a:defRPr sz="2000">
                <a:latin typeface="HelveticaNeueLT Std"/>
                <a:cs typeface="HelveticaNeueL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51857"/>
            <a:ext cx="3008313" cy="3342368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63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4025900"/>
            <a:ext cx="7278688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950"/>
            <a:ext cx="7315200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45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380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629400" y="206375"/>
            <a:ext cx="0" cy="438785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69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86868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34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09007"/>
            <a:ext cx="8229600" cy="33940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1pPr>
            <a:lvl2pPr>
              <a:defRPr sz="2400">
                <a:solidFill>
                  <a:srgbClr val="00A4DE"/>
                </a:solidFill>
                <a:latin typeface="HelveticaNeueLT Std"/>
                <a:cs typeface="HelveticaNeueLT Std"/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259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>
        <p:tmplLst>
          <p:tmpl lvl="1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85800" y="2700338"/>
            <a:ext cx="77724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686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LT Std"/>
                <a:cs typeface="HelveticaNeueLT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074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477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85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86868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575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03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364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3008313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2971800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>
                <a:latin typeface="HelveticaNeueLT Std"/>
                <a:cs typeface="HelveticaNeueLT Std"/>
              </a:defRPr>
            </a:lvl1pPr>
            <a:lvl2pPr>
              <a:defRPr sz="2800">
                <a:latin typeface="HelveticaNeueLT Std"/>
                <a:cs typeface="HelveticaNeueLT Std"/>
              </a:defRPr>
            </a:lvl2pPr>
            <a:lvl3pPr>
              <a:defRPr sz="2400">
                <a:latin typeface="HelveticaNeueLT Std"/>
                <a:cs typeface="HelveticaNeueLT Std"/>
              </a:defRPr>
            </a:lvl3pPr>
            <a:lvl4pPr>
              <a:defRPr sz="2000">
                <a:latin typeface="HelveticaNeueLT Std"/>
                <a:cs typeface="HelveticaNeueLT Std"/>
              </a:defRPr>
            </a:lvl4pPr>
            <a:lvl5pPr>
              <a:defRPr sz="2000">
                <a:latin typeface="HelveticaNeueLT Std"/>
                <a:cs typeface="HelveticaNeueL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51857"/>
            <a:ext cx="3008313" cy="3342368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07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4025900"/>
            <a:ext cx="7278688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950"/>
            <a:ext cx="7315200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716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642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629400" y="206375"/>
            <a:ext cx="0" cy="438785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423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09007"/>
            <a:ext cx="8229600" cy="33940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1pPr>
            <a:lvl2pPr>
              <a:defRPr sz="2400">
                <a:solidFill>
                  <a:srgbClr val="00A4DE"/>
                </a:solidFill>
                <a:latin typeface="HelveticaNeueLT Std"/>
                <a:cs typeface="HelveticaNeueLT Std"/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4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>
        <p:tmplLst>
          <p:tmpl lvl="1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85800" y="2700338"/>
            <a:ext cx="77724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686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LT Std"/>
                <a:cs typeface="HelveticaNeueLT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371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17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981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8810" y="-452187"/>
            <a:ext cx="10941569" cy="5595687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33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66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Only"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66250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0"/>
            <a:ext cx="9437615" cy="5143500"/>
          </a:xfrm>
          <a:prstGeom prst="rect">
            <a:avLst/>
          </a:prstGeom>
          <a:solidFill>
            <a:schemeClr val="accent5">
              <a:lumMod val="20000"/>
              <a:lumOff val="80000"/>
              <a:alpha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6930" y="1993989"/>
            <a:ext cx="9152389" cy="1101725"/>
          </a:xfrm>
        </p:spPr>
        <p:txBody>
          <a:bodyPr/>
          <a:lstStyle>
            <a:lvl1pPr algn="ctr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6930" y="3195830"/>
            <a:ext cx="9152389" cy="131445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5">
                    <a:lumMod val="50000"/>
                  </a:schemeClr>
                </a:solidFill>
                <a:latin typeface="HelveticaNeueLT Std"/>
                <a:cs typeface="HelveticaNeueLT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9"/>
          <p:cNvSpPr txBox="1">
            <a:spLocks/>
          </p:cNvSpPr>
          <p:nvPr userDrawn="1"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77A0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r>
              <a:rPr lang="en-US" b="1" dirty="0">
                <a:solidFill>
                  <a:srgbClr val="0099CC"/>
                </a:solidFill>
              </a:rPr>
              <a:t>PISA Myths</a:t>
            </a:r>
          </a:p>
        </p:txBody>
      </p:sp>
    </p:spTree>
    <p:extLst>
      <p:ext uri="{BB962C8B-B14F-4D97-AF65-F5344CB8AC3E}">
        <p14:creationId xmlns:p14="http://schemas.microsoft.com/office/powerpoint/2010/main" val="19656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 userDrawn="1"/>
        </p:nvGrpSpPr>
        <p:grpSpPr bwMode="auto">
          <a:xfrm>
            <a:off x="5422900" y="-260350"/>
            <a:ext cx="1914525" cy="2279650"/>
            <a:chOff x="6189311" y="2428331"/>
            <a:chExt cx="1860000" cy="2214686"/>
          </a:xfrm>
        </p:grpSpPr>
        <p:sp>
          <p:nvSpPr>
            <p:cNvPr id="8" name="Hexagon 7"/>
            <p:cNvSpPr/>
            <p:nvPr/>
          </p:nvSpPr>
          <p:spPr>
            <a:xfrm rot="16200000">
              <a:off x="6564868" y="2517003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5681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Hexagon 8"/>
            <p:cNvSpPr/>
            <p:nvPr/>
          </p:nvSpPr>
          <p:spPr>
            <a:xfrm rot="16200000">
              <a:off x="6100640" y="3355992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E4B921">
                <a:alpha val="80000"/>
              </a:srgbClr>
            </a:solidFill>
            <a:ln>
              <a:solidFill>
                <a:srgbClr val="E4B9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Hexagon 9"/>
            <p:cNvSpPr/>
            <p:nvPr/>
          </p:nvSpPr>
          <p:spPr>
            <a:xfrm rot="16200000">
              <a:off x="7030639" y="3355993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AE88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16200000">
              <a:off x="7030639" y="2785357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77A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6200000">
              <a:off x="6100640" y="2785356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D04432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6200000">
              <a:off x="6564868" y="3624346"/>
              <a:ext cx="1107343" cy="930000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C6DA5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6200000">
              <a:off x="6218631" y="2779953"/>
              <a:ext cx="1801360" cy="1511443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027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366838"/>
            <a:ext cx="343217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15"/>
          <p:cNvGrpSpPr>
            <a:grpSpLocks/>
          </p:cNvGrpSpPr>
          <p:nvPr userDrawn="1"/>
        </p:nvGrpSpPr>
        <p:grpSpPr bwMode="auto">
          <a:xfrm>
            <a:off x="-2768600" y="-398463"/>
            <a:ext cx="5435600" cy="6472238"/>
            <a:chOff x="4504731" y="1014037"/>
            <a:chExt cx="3469443" cy="4024552"/>
          </a:xfrm>
        </p:grpSpPr>
        <p:sp>
          <p:nvSpPr>
            <p:cNvPr id="17" name="Hexagon 16"/>
            <p:cNvSpPr/>
            <p:nvPr/>
          </p:nvSpPr>
          <p:spPr>
            <a:xfrm rot="5400000">
              <a:off x="5233561" y="3165337"/>
              <a:ext cx="2011782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5681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6100922" y="1639226"/>
              <a:ext cx="2011782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E4B921">
                <a:alpha val="80000"/>
              </a:srgbClr>
            </a:solidFill>
            <a:ln>
              <a:solidFill>
                <a:srgbClr val="E4B9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4366200" y="1639226"/>
              <a:ext cx="2011782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AE88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5400000">
              <a:off x="4365707" y="2677199"/>
              <a:ext cx="2012769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77A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5400000">
              <a:off x="6100429" y="2677199"/>
              <a:ext cx="2012769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D04432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5400000">
              <a:off x="5233067" y="1153061"/>
              <a:ext cx="2012770" cy="1734722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C6DA5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029" name="Group 22"/>
          <p:cNvGrpSpPr>
            <a:grpSpLocks/>
          </p:cNvGrpSpPr>
          <p:nvPr userDrawn="1"/>
        </p:nvGrpSpPr>
        <p:grpSpPr bwMode="auto">
          <a:xfrm>
            <a:off x="322263" y="-398463"/>
            <a:ext cx="5580062" cy="6472238"/>
            <a:chOff x="328969" y="396192"/>
            <a:chExt cx="3469443" cy="4024552"/>
          </a:xfrm>
        </p:grpSpPr>
        <p:sp>
          <p:nvSpPr>
            <p:cNvPr id="24" name="Hexagon 23"/>
            <p:cNvSpPr/>
            <p:nvPr/>
          </p:nvSpPr>
          <p:spPr>
            <a:xfrm rot="5400000">
              <a:off x="1057799" y="2547739"/>
              <a:ext cx="2011782" cy="1734228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568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>
                  <a:solidFill>
                    <a:srgbClr val="AD2F2B"/>
                  </a:solidFill>
                </a:ln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5400000">
              <a:off x="1925407" y="1021627"/>
              <a:ext cx="2011782" cy="1734228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E4B9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>
                  <a:solidFill>
                    <a:srgbClr val="AD2F2B"/>
                  </a:solidFill>
                </a:ln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5400000">
              <a:off x="190685" y="1021134"/>
              <a:ext cx="2011782" cy="1735215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AE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>
                  <a:solidFill>
                    <a:srgbClr val="AD2F2B"/>
                  </a:solidFill>
                </a:ln>
              </a:endParaRPr>
            </a:p>
          </p:txBody>
        </p:sp>
        <p:sp>
          <p:nvSpPr>
            <p:cNvPr id="27" name="Hexagon 26"/>
            <p:cNvSpPr/>
            <p:nvPr/>
          </p:nvSpPr>
          <p:spPr>
            <a:xfrm rot="5400000">
              <a:off x="189699" y="2059600"/>
              <a:ext cx="2012769" cy="1734228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0077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>
                  <a:solidFill>
                    <a:srgbClr val="AD2F2B"/>
                  </a:solidFill>
                </a:ln>
              </a:endParaRPr>
            </a:p>
          </p:txBody>
        </p:sp>
        <p:sp>
          <p:nvSpPr>
            <p:cNvPr id="28" name="Hexagon 27"/>
            <p:cNvSpPr/>
            <p:nvPr/>
          </p:nvSpPr>
          <p:spPr>
            <a:xfrm rot="5400000">
              <a:off x="1924914" y="2059600"/>
              <a:ext cx="2012769" cy="1734228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D044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>
                  <a:solidFill>
                    <a:srgbClr val="AD2F2B"/>
                  </a:solidFill>
                </a:ln>
              </a:endParaRPr>
            </a:p>
          </p:txBody>
        </p:sp>
        <p:sp>
          <p:nvSpPr>
            <p:cNvPr id="29" name="Hexagon 28"/>
            <p:cNvSpPr/>
            <p:nvPr/>
          </p:nvSpPr>
          <p:spPr>
            <a:xfrm rot="5400000">
              <a:off x="1057305" y="535463"/>
              <a:ext cx="2012770" cy="1734228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rgbClr val="C6DA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>
                  <a:solidFill>
                    <a:srgbClr val="AD2F2B"/>
                  </a:solidFill>
                </a:ln>
              </a:endParaRPr>
            </a:p>
          </p:txBody>
        </p:sp>
        <p:sp>
          <p:nvSpPr>
            <p:cNvPr id="30" name="Hexagon 29"/>
            <p:cNvSpPr/>
            <p:nvPr/>
          </p:nvSpPr>
          <p:spPr>
            <a:xfrm rot="5400000">
              <a:off x="455153" y="1021185"/>
              <a:ext cx="3217075" cy="2774567"/>
            </a:xfrm>
            <a:prstGeom prst="hexagon">
              <a:avLst>
                <a:gd name="adj" fmla="val 28375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>
                  <a:solidFill>
                    <a:srgbClr val="AD2F2B"/>
                  </a:solidFill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 flipV="1">
            <a:off x="1200150" y="2782888"/>
            <a:ext cx="3783013" cy="11112"/>
          </a:xfrm>
          <a:prstGeom prst="line">
            <a:avLst/>
          </a:prstGeom>
          <a:ln>
            <a:solidFill>
              <a:srgbClr val="0077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33" descr="PISA_LOGO-0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085850"/>
            <a:ext cx="1617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-315913"/>
            <a:ext cx="305593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035425"/>
            <a:ext cx="21082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D2F2B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AD2F2B"/>
          </a:solidFill>
          <a:latin typeface="Franklin Gothic Book" panose="020B05030201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내용 개체 틀 9" descr="worldMapBW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57250"/>
            <a:ext cx="78295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52400" y="152400"/>
            <a:ext cx="9144000" cy="49911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296400" cy="5143500"/>
          </a:xfrm>
          <a:prstGeom prst="rect">
            <a:avLst/>
          </a:prstGeom>
          <a:solidFill>
            <a:srgbClr val="0077A0">
              <a:alpha val="1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6025"/>
            <a:ext cx="8229600" cy="381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text styles</a:t>
            </a:r>
          </a:p>
          <a:p>
            <a:pPr lvl="1"/>
            <a:r>
              <a:rPr lang="en-US" altLang="fr-FR" dirty="0"/>
              <a:t>Second level</a:t>
            </a:r>
          </a:p>
          <a:p>
            <a:pPr lvl="2"/>
            <a:r>
              <a:rPr lang="en-US" altLang="fr-FR" dirty="0"/>
              <a:t>Third level</a:t>
            </a:r>
          </a:p>
          <a:p>
            <a:pPr lvl="3"/>
            <a:r>
              <a:rPr lang="en-US" altLang="fr-FR" dirty="0"/>
              <a:t>Fourth level</a:t>
            </a:r>
          </a:p>
          <a:p>
            <a:pPr lvl="4"/>
            <a:r>
              <a:rPr lang="en-US" altLang="fr-F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6" r:id="rId7"/>
    <p:sldLayoutId id="2147483795" r:id="rId8"/>
    <p:sldLayoutId id="2147483784" r:id="rId9"/>
    <p:sldLayoutId id="2147483791" r:id="rId10"/>
    <p:sldLayoutId id="2147483792" r:id="rId11"/>
    <p:sldLayoutId id="2147483793" r:id="rId12"/>
    <p:sldLayoutId id="214748379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 bldLvl="2">
        <p:tmplLst>
          <p:tmpl lvl="1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7A0"/>
          </a:solidFill>
          <a:latin typeface="HelveticaNeueLT Std Med"/>
          <a:ea typeface="MS PGothic" panose="020B0600070205080204" pitchFamily="34" charset="-128"/>
          <a:cs typeface="HelveticaNeueLT Std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HelveticaNeueLT Std"/>
          <a:ea typeface="MS PGothic" panose="020B0600070205080204" pitchFamily="34" charset="-128"/>
          <a:cs typeface="HelveticaNeueLT St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accent5">
              <a:lumMod val="75000"/>
            </a:schemeClr>
          </a:solidFill>
          <a:latin typeface="HelveticaNeueLT Std"/>
          <a:ea typeface="MS PGothic" panose="020B0600070205080204" pitchFamily="34" charset="-128"/>
          <a:cs typeface="HelveticaNeueLT St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accent5">
              <a:lumMod val="60000"/>
              <a:lumOff val="40000"/>
            </a:schemeClr>
          </a:solidFill>
          <a:latin typeface="HelveticaNeueLT Std"/>
          <a:ea typeface="MS PGothic" panose="020B0600070205080204" pitchFamily="34" charset="-128"/>
          <a:cs typeface="HelveticaNeueLT St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accent5">
              <a:lumMod val="50000"/>
            </a:schemeClr>
          </a:solidFill>
          <a:latin typeface="HelveticaNeueLT Std"/>
          <a:ea typeface="MS PGothic" panose="020B0600070205080204" pitchFamily="34" charset="-128"/>
          <a:cs typeface="HelveticaNeueLT St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accent5">
              <a:lumMod val="50000"/>
            </a:schemeClr>
          </a:solidFill>
          <a:latin typeface="HelveticaNeueLT Std"/>
          <a:ea typeface="MS PGothic" panose="020B0600070205080204" pitchFamily="34" charset="-128"/>
          <a:cs typeface="HelveticaNeue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내용 개체 틀 9" descr="worldMapBW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57250"/>
            <a:ext cx="78295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52400" y="152400"/>
            <a:ext cx="9144000" cy="51435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296400" cy="5295900"/>
          </a:xfrm>
          <a:prstGeom prst="rect">
            <a:avLst/>
          </a:prstGeom>
          <a:solidFill>
            <a:srgbClr val="0077A0">
              <a:alpha val="10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430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77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7A0"/>
          </a:solidFill>
          <a:latin typeface="HelveticaNeueLT Std Med"/>
          <a:ea typeface="MS PGothic" panose="020B0600070205080204" pitchFamily="34" charset="-128"/>
          <a:cs typeface="HelveticaNeueLT Std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ecd.org/pis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981075" y="2332840"/>
            <a:ext cx="426243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dirty="0">
                <a:latin typeface="HelveticaNeueLT Std Med" pitchFamily="6" charset="0"/>
              </a:rPr>
              <a:t>PISA </a:t>
            </a:r>
            <a:r>
              <a:rPr lang="en-US" altLang="fr-FR" dirty="0" smtClean="0">
                <a:latin typeface="HelveticaNeueLT Std Med" pitchFamily="6" charset="0"/>
              </a:rPr>
              <a:t>2015</a:t>
            </a:r>
          </a:p>
          <a:p>
            <a:pPr eaLnBrk="1" hangingPunct="1"/>
            <a:r>
              <a:rPr lang="en-US" altLang="fr-FR" dirty="0" smtClean="0">
                <a:latin typeface="HelveticaNeueLT Std Med" pitchFamily="6" charset="0"/>
              </a:rPr>
              <a:t>Excellence and Equity </a:t>
            </a:r>
          </a:p>
          <a:p>
            <a:pPr eaLnBrk="1" hangingPunct="1"/>
            <a:r>
              <a:rPr lang="en-US" altLang="fr-FR" dirty="0" smtClean="0">
                <a:latin typeface="HelveticaNeueLT Std Med" pitchFamily="6" charset="0"/>
              </a:rPr>
              <a:t>in Education</a:t>
            </a:r>
          </a:p>
          <a:p>
            <a:pPr eaLnBrk="1" hangingPunct="1"/>
            <a:endParaRPr lang="fr-FR" altLang="fr-FR" dirty="0">
              <a:latin typeface="HelveticaNeueLT Std Med" pitchFamily="6" charset="0"/>
            </a:endParaRPr>
          </a:p>
        </p:txBody>
      </p:sp>
      <p:sp>
        <p:nvSpPr>
          <p:cNvPr id="13316" name="Text Placeholder 6"/>
          <p:cNvSpPr>
            <a:spLocks noGrp="1"/>
          </p:cNvSpPr>
          <p:nvPr>
            <p:ph type="body" sz="quarter" idx="12"/>
          </p:nvPr>
        </p:nvSpPr>
        <p:spPr bwMode="auto">
          <a:xfrm>
            <a:off x="1360488" y="3878981"/>
            <a:ext cx="3489325" cy="8470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dirty="0" smtClean="0">
                <a:latin typeface="HelveticaNeueLT Std" pitchFamily="6" charset="0"/>
              </a:rPr>
              <a:t>Peter Adams</a:t>
            </a:r>
          </a:p>
          <a:p>
            <a:pPr eaLnBrk="1" hangingPunct="1"/>
            <a:r>
              <a:rPr lang="en-US" altLang="fr-FR" i="1" dirty="0" smtClean="0">
                <a:latin typeface="HelveticaNeueLT Std" pitchFamily="6" charset="0"/>
              </a:rPr>
              <a:t>Senior Manager, PISA</a:t>
            </a:r>
            <a:r>
              <a:rPr lang="en-US" altLang="fr-FR" i="1" dirty="0">
                <a:latin typeface="HelveticaNeueLT Std" pitchFamily="6" charset="0"/>
              </a:rPr>
              <a:t/>
            </a:r>
            <a:br>
              <a:rPr lang="en-US" altLang="fr-FR" i="1" dirty="0">
                <a:latin typeface="HelveticaNeueLT Std" pitchFamily="6" charset="0"/>
              </a:rPr>
            </a:br>
            <a:endParaRPr lang="fr-FR" altLang="fr-FR" dirty="0">
              <a:latin typeface="HelveticaNeueLT Std" pitchFamily="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"/>
    </mc:Choice>
    <mc:Fallback xmlns="">
      <p:transition spd="slow" advTm="1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sz="2800" b="1" dirty="0"/>
              <a:t>What about Mathematics and Reading?</a:t>
            </a:r>
            <a:endParaRPr lang="fr-FR" altLang="fr-FR" sz="2800" b="1" dirty="0"/>
          </a:p>
        </p:txBody>
      </p:sp>
      <p:sp>
        <p:nvSpPr>
          <p:cNvPr id="15363" name=" 1"/>
          <p:cNvSpPr>
            <a:spLocks noGrp="1"/>
          </p:cNvSpPr>
          <p:nvPr/>
        </p:nvSpPr>
        <p:spPr bwMode="auto">
          <a:xfrm>
            <a:off x="390525" y="1227422"/>
            <a:ext cx="83629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5681"/>
                </a:solidFill>
                <a:latin typeface="HelveticaNeueLT Std" pitchFamily="6" charset="0"/>
              </a:rPr>
              <a:t>Mathematics </a:t>
            </a:r>
            <a:r>
              <a:rPr lang="en-GB" altLang="en-US" sz="1600" dirty="0" smtClean="0">
                <a:solidFill>
                  <a:srgbClr val="005681"/>
                </a:solidFill>
                <a:latin typeface="HelveticaNeueLT Std" pitchFamily="6" charset="0"/>
              </a:rPr>
              <a:t>(mean performance in PISA)</a:t>
            </a:r>
            <a:endParaRPr lang="en-GB" altLang="en-US" sz="1600" b="1" dirty="0" smtClean="0">
              <a:solidFill>
                <a:srgbClr val="005681"/>
              </a:solidFill>
              <a:latin typeface="HelveticaNeueLT Std" pitchFamily="6" charset="0"/>
            </a:endParaRPr>
          </a:p>
          <a:p>
            <a:pPr eaLnBrk="1" hangingPunct="1"/>
            <a:r>
              <a:rPr lang="en-GB" altLang="en-US" sz="1400" dirty="0" smtClean="0">
                <a:solidFill>
                  <a:srgbClr val="005681"/>
                </a:solidFill>
                <a:latin typeface="HelveticaNeueLT Std" pitchFamily="6" charset="0"/>
              </a:rPr>
              <a:t>2003	-	</a:t>
            </a:r>
            <a:r>
              <a:rPr lang="en-GB" altLang="en-US" sz="1400" b="1" dirty="0" smtClean="0">
                <a:solidFill>
                  <a:srgbClr val="002060"/>
                </a:solidFill>
                <a:latin typeface="HelveticaNeueLT Std" pitchFamily="6" charset="0"/>
              </a:rPr>
              <a:t>468</a:t>
            </a:r>
          </a:p>
          <a:p>
            <a:pPr eaLnBrk="1" hangingPunct="1"/>
            <a:r>
              <a:rPr lang="en-GB" altLang="en-US" sz="1400" dirty="0" smtClean="0">
                <a:solidFill>
                  <a:srgbClr val="005681"/>
                </a:solidFill>
                <a:latin typeface="HelveticaNeueLT Std" pitchFamily="6" charset="0"/>
              </a:rPr>
              <a:t>2006 -	476</a:t>
            </a:r>
          </a:p>
          <a:p>
            <a:pPr eaLnBrk="1" hangingPunct="1"/>
            <a:r>
              <a:rPr lang="en-GB" altLang="en-US" sz="1400" dirty="0" smtClean="0">
                <a:solidFill>
                  <a:srgbClr val="005681"/>
                </a:solidFill>
                <a:latin typeface="HelveticaNeueLT Std" pitchFamily="6" charset="0"/>
              </a:rPr>
              <a:t>2009 -	468</a:t>
            </a:r>
          </a:p>
          <a:p>
            <a:pPr eaLnBrk="1" hangingPunct="1"/>
            <a:r>
              <a:rPr lang="en-GB" altLang="en-US" sz="1400" dirty="0" smtClean="0">
                <a:solidFill>
                  <a:srgbClr val="005681"/>
                </a:solidFill>
                <a:latin typeface="HelveticaNeueLT Std" pitchFamily="6" charset="0"/>
              </a:rPr>
              <a:t>2012 -	482</a:t>
            </a:r>
          </a:p>
          <a:p>
            <a:pPr eaLnBrk="1" hangingPunct="1"/>
            <a:r>
              <a:rPr lang="en-GB" altLang="en-US" sz="1400" dirty="0" smtClean="0">
                <a:solidFill>
                  <a:srgbClr val="005681"/>
                </a:solidFill>
                <a:latin typeface="HelveticaNeueLT Std" pitchFamily="6" charset="0"/>
              </a:rPr>
              <a:t>2015 - 	</a:t>
            </a:r>
            <a:r>
              <a:rPr lang="en-GB" altLang="en-US" sz="1400" b="1" dirty="0" smtClean="0">
                <a:solidFill>
                  <a:srgbClr val="002060"/>
                </a:solidFill>
                <a:latin typeface="HelveticaNeueLT Std" pitchFamily="6" charset="0"/>
              </a:rPr>
              <a:t>494</a:t>
            </a:r>
          </a:p>
          <a:p>
            <a:pPr eaLnBrk="1" hangingPunct="1"/>
            <a:endParaRPr lang="en-GB" altLang="en-US" sz="1400" dirty="0" smtClean="0">
              <a:solidFill>
                <a:srgbClr val="FF0000"/>
              </a:solidFill>
              <a:latin typeface="HelveticaNeueLT Std" pitchFamily="6" charset="0"/>
            </a:endParaRPr>
          </a:p>
          <a:p>
            <a:pPr eaLnBrk="1" hangingPunct="1"/>
            <a:r>
              <a:rPr lang="en-GB" altLang="en-US" sz="1200" b="1" dirty="0" smtClean="0">
                <a:solidFill>
                  <a:srgbClr val="002060"/>
                </a:solidFill>
                <a:latin typeface="HelveticaNeueLT Std" pitchFamily="6" charset="0"/>
              </a:rPr>
              <a:t>Change 2012 – 2015 = </a:t>
            </a:r>
            <a:r>
              <a:rPr lang="en-GB" altLang="en-US" sz="1200" b="1" dirty="0" smtClean="0">
                <a:solidFill>
                  <a:srgbClr val="FF0000"/>
                </a:solidFill>
                <a:latin typeface="HelveticaNeueLT Std" pitchFamily="6" charset="0"/>
              </a:rPr>
              <a:t>11.9</a:t>
            </a:r>
            <a:endParaRPr lang="en-US" altLang="en-US" sz="1200" b="1" dirty="0">
              <a:solidFill>
                <a:srgbClr val="FF0000"/>
              </a:solidFill>
              <a:latin typeface="HelveticaNeueLT Std" pitchFamily="6" charset="0"/>
            </a:endParaRPr>
          </a:p>
          <a:p>
            <a:pPr eaLnBrk="1" hangingPunct="1"/>
            <a:endParaRPr lang="en-GB" altLang="en-US" b="1" dirty="0" smtClean="0">
              <a:solidFill>
                <a:srgbClr val="005681"/>
              </a:solidFill>
              <a:latin typeface="HelveticaNeueLT Std" pitchFamily="6" charset="0"/>
            </a:endParaRPr>
          </a:p>
          <a:p>
            <a:pPr eaLnBrk="1" hangingPunct="1"/>
            <a:r>
              <a:rPr lang="en-GB" altLang="en-US" b="1" dirty="0" smtClean="0">
                <a:solidFill>
                  <a:srgbClr val="005681"/>
                </a:solidFill>
                <a:latin typeface="HelveticaNeueLT Std" pitchFamily="6" charset="0"/>
              </a:rPr>
              <a:t>Reading </a:t>
            </a:r>
            <a:r>
              <a:rPr lang="en-GB" altLang="en-US" sz="1600" dirty="0" smtClean="0">
                <a:solidFill>
                  <a:srgbClr val="005681"/>
                </a:solidFill>
                <a:latin typeface="HelveticaNeueLT Std" pitchFamily="6" charset="0"/>
              </a:rPr>
              <a:t>(mean </a:t>
            </a:r>
            <a:r>
              <a:rPr lang="en-GB" altLang="en-US" sz="1600" dirty="0">
                <a:solidFill>
                  <a:srgbClr val="005681"/>
                </a:solidFill>
                <a:latin typeface="HelveticaNeueLT Std" pitchFamily="6" charset="0"/>
              </a:rPr>
              <a:t>performance in PISA</a:t>
            </a:r>
            <a:r>
              <a:rPr lang="en-GB" altLang="en-US" sz="1600" dirty="0" smtClean="0">
                <a:solidFill>
                  <a:srgbClr val="005681"/>
                </a:solidFill>
                <a:latin typeface="HelveticaNeueLT Std" pitchFamily="6" charset="0"/>
              </a:rPr>
              <a:t>)</a:t>
            </a:r>
            <a:endParaRPr lang="en-GB" altLang="en-US" sz="2000" b="1" dirty="0">
              <a:solidFill>
                <a:srgbClr val="005681"/>
              </a:solidFill>
              <a:latin typeface="HelveticaNeueLT Std" pitchFamily="6" charset="0"/>
            </a:endParaRPr>
          </a:p>
          <a:p>
            <a:pPr eaLnBrk="1" hangingPunct="1"/>
            <a:r>
              <a:rPr lang="en-GB" altLang="en-US" sz="1400" dirty="0" smtClean="0">
                <a:solidFill>
                  <a:srgbClr val="005681"/>
                </a:solidFill>
                <a:latin typeface="HelveticaNeueLT Std" pitchFamily="6" charset="0"/>
              </a:rPr>
              <a:t>2009 </a:t>
            </a:r>
            <a:r>
              <a:rPr lang="en-GB" altLang="en-US" sz="1400" dirty="0">
                <a:solidFill>
                  <a:srgbClr val="005681"/>
                </a:solidFill>
                <a:latin typeface="HelveticaNeueLT Std" pitchFamily="6" charset="0"/>
              </a:rPr>
              <a:t>-	</a:t>
            </a:r>
            <a:r>
              <a:rPr lang="en-GB" altLang="en-US" sz="1400" b="1" dirty="0" smtClean="0">
                <a:solidFill>
                  <a:srgbClr val="002060"/>
                </a:solidFill>
                <a:latin typeface="HelveticaNeueLT Std" pitchFamily="6" charset="0"/>
              </a:rPr>
              <a:t>459</a:t>
            </a:r>
            <a:endParaRPr lang="en-GB" altLang="en-US" sz="1400" b="1" dirty="0">
              <a:solidFill>
                <a:srgbClr val="002060"/>
              </a:solidFill>
              <a:latin typeface="HelveticaNeueLT Std" pitchFamily="6" charset="0"/>
            </a:endParaRPr>
          </a:p>
          <a:p>
            <a:pPr eaLnBrk="1" hangingPunct="1"/>
            <a:r>
              <a:rPr lang="en-GB" altLang="en-US" sz="1400" dirty="0">
                <a:solidFill>
                  <a:srgbClr val="005681"/>
                </a:solidFill>
                <a:latin typeface="HelveticaNeueLT Std" pitchFamily="6" charset="0"/>
              </a:rPr>
              <a:t>2012 -	</a:t>
            </a:r>
            <a:r>
              <a:rPr lang="en-GB" altLang="en-US" sz="1400" dirty="0" smtClean="0">
                <a:solidFill>
                  <a:srgbClr val="005681"/>
                </a:solidFill>
                <a:latin typeface="HelveticaNeueLT Std" pitchFamily="6" charset="0"/>
              </a:rPr>
              <a:t>475</a:t>
            </a:r>
            <a:endParaRPr lang="en-GB" altLang="en-US" sz="1400" dirty="0">
              <a:solidFill>
                <a:srgbClr val="005681"/>
              </a:solidFill>
              <a:latin typeface="HelveticaNeueLT Std" pitchFamily="6" charset="0"/>
            </a:endParaRPr>
          </a:p>
          <a:p>
            <a:pPr eaLnBrk="1" hangingPunct="1"/>
            <a:r>
              <a:rPr lang="en-GB" altLang="en-US" sz="1400" dirty="0">
                <a:solidFill>
                  <a:srgbClr val="005681"/>
                </a:solidFill>
                <a:latin typeface="HelveticaNeueLT Std" pitchFamily="6" charset="0"/>
              </a:rPr>
              <a:t>2015 - 	</a:t>
            </a:r>
            <a:r>
              <a:rPr lang="en-GB" altLang="en-US" sz="1400" b="1" dirty="0" smtClean="0">
                <a:solidFill>
                  <a:srgbClr val="002060"/>
                </a:solidFill>
                <a:latin typeface="HelveticaNeueLT Std" pitchFamily="6" charset="0"/>
              </a:rPr>
              <a:t>495</a:t>
            </a:r>
            <a:endParaRPr lang="en-US" altLang="en-US" sz="1400" b="1" dirty="0">
              <a:solidFill>
                <a:srgbClr val="002060"/>
              </a:solidFill>
              <a:latin typeface="HelveticaNeueLT Std" pitchFamily="6" charset="0"/>
            </a:endParaRPr>
          </a:p>
          <a:p>
            <a:pPr eaLnBrk="1" hangingPunct="1"/>
            <a:endParaRPr lang="fr-FR" altLang="en-US" dirty="0" smtClean="0">
              <a:solidFill>
                <a:srgbClr val="0077A0"/>
              </a:solidFill>
              <a:latin typeface="HelveticaNeueLT Std" pitchFamily="6" charset="0"/>
            </a:endParaRPr>
          </a:p>
          <a:p>
            <a:pPr lvl="0" eaLnBrk="1" hangingPunct="1"/>
            <a:r>
              <a:rPr lang="en-GB" altLang="en-US" sz="1200" b="1" dirty="0">
                <a:solidFill>
                  <a:srgbClr val="002060"/>
                </a:solidFill>
                <a:latin typeface="HelveticaNeueLT Std" pitchFamily="6" charset="0"/>
              </a:rPr>
              <a:t>Change 2012 – 2015 = </a:t>
            </a:r>
            <a:r>
              <a:rPr lang="en-GB" altLang="en-US" sz="1200" b="1" dirty="0" smtClean="0">
                <a:solidFill>
                  <a:srgbClr val="FF0000"/>
                </a:solidFill>
                <a:latin typeface="HelveticaNeueLT Std" pitchFamily="6" charset="0"/>
              </a:rPr>
              <a:t>19.5</a:t>
            </a:r>
            <a:endParaRPr lang="en-US" altLang="en-US" sz="1200" b="1" dirty="0">
              <a:solidFill>
                <a:srgbClr val="FF0000"/>
              </a:solidFill>
              <a:latin typeface="HelveticaNeueLT Std" pitchFamily="6" charset="0"/>
            </a:endParaRPr>
          </a:p>
          <a:p>
            <a:pPr eaLnBrk="1" hangingPunct="1"/>
            <a:endParaRPr lang="fr-FR" altLang="en-US" dirty="0">
              <a:solidFill>
                <a:srgbClr val="0077A0"/>
              </a:solidFill>
              <a:latin typeface="HelveticaNeueLT Std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78200"/>
            <a:ext cx="8648700" cy="766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Thank you</a:t>
            </a:r>
            <a:endParaRPr lang="en-US" sz="36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0000" y="4808700"/>
            <a:ext cx="342000" cy="183600"/>
          </a:xfrm>
          <a:prstGeom prst="rect">
            <a:avLst/>
          </a:prstGeom>
        </p:spPr>
        <p:txBody>
          <a:bodyPr/>
          <a:lstStyle/>
          <a:p>
            <a:fld id="{75B1FBE7-CEAF-4743-99FC-7566D83F529D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1390649"/>
            <a:ext cx="2553675" cy="341805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2096" y="1309007"/>
            <a:ext cx="5144703" cy="3683293"/>
          </a:xfrm>
        </p:spPr>
        <p:txBody>
          <a:bodyPr>
            <a:normAutofit fontScale="92500" lnSpcReduction="10000"/>
          </a:bodyPr>
          <a:lstStyle/>
          <a:p>
            <a:r>
              <a:rPr lang="en-GB" sz="1700" dirty="0" smtClean="0">
                <a:solidFill>
                  <a:srgbClr val="002060"/>
                </a:solidFill>
              </a:rPr>
              <a:t>How PISA works</a:t>
            </a:r>
          </a:p>
          <a:p>
            <a:r>
              <a:rPr lang="en-GB" sz="1700" dirty="0" smtClean="0">
                <a:solidFill>
                  <a:srgbClr val="002060"/>
                </a:solidFill>
              </a:rPr>
              <a:t>FAQs</a:t>
            </a:r>
          </a:p>
          <a:p>
            <a:r>
              <a:rPr lang="en-GB" sz="1700" dirty="0" smtClean="0">
                <a:solidFill>
                  <a:srgbClr val="002060"/>
                </a:solidFill>
              </a:rPr>
              <a:t>PISA 2015 Assessment and Analytic Framework</a:t>
            </a:r>
          </a:p>
          <a:p>
            <a:r>
              <a:rPr lang="en-GB" sz="1700" dirty="0" smtClean="0">
                <a:solidFill>
                  <a:srgbClr val="002060"/>
                </a:solidFill>
              </a:rPr>
              <a:t>PISA in Focus: No.66  [Assessing science literacy]</a:t>
            </a:r>
          </a:p>
          <a:p>
            <a:r>
              <a:rPr lang="en-GB" sz="1700" dirty="0" smtClean="0">
                <a:solidFill>
                  <a:srgbClr val="002060"/>
                </a:solidFill>
              </a:rPr>
              <a:t>Take the Test – Examples of Test Items</a:t>
            </a:r>
          </a:p>
          <a:p>
            <a:r>
              <a:rPr lang="en-GB" sz="1700" dirty="0" smtClean="0">
                <a:solidFill>
                  <a:srgbClr val="002060"/>
                </a:solidFill>
              </a:rPr>
              <a:t>PISA Education GPS </a:t>
            </a:r>
          </a:p>
          <a:p>
            <a:r>
              <a:rPr lang="en-GB" sz="1700" dirty="0" smtClean="0">
                <a:solidFill>
                  <a:srgbClr val="002060"/>
                </a:solidFill>
              </a:rPr>
              <a:t>PISA Data Explorer</a:t>
            </a:r>
          </a:p>
          <a:p>
            <a:r>
              <a:rPr lang="en-GB" sz="1700" dirty="0" smtClean="0">
                <a:solidFill>
                  <a:srgbClr val="002060"/>
                </a:solidFill>
              </a:rPr>
              <a:t>Research Documentation</a:t>
            </a:r>
          </a:p>
          <a:p>
            <a:r>
              <a:rPr lang="en-GB" sz="1700" dirty="0" smtClean="0">
                <a:solidFill>
                  <a:srgbClr val="002060"/>
                </a:solidFill>
              </a:rPr>
              <a:t>PISA Database</a:t>
            </a:r>
          </a:p>
          <a:p>
            <a:r>
              <a:rPr lang="en-GB" sz="1700" dirty="0" smtClean="0">
                <a:solidFill>
                  <a:srgbClr val="002060"/>
                </a:solidFill>
              </a:rPr>
              <a:t>Publications</a:t>
            </a:r>
            <a:endParaRPr lang="en-GB" sz="1700" dirty="0">
              <a:solidFill>
                <a:srgbClr val="002060"/>
              </a:solidFill>
            </a:endParaRPr>
          </a:p>
          <a:p>
            <a:endParaRPr lang="en-GB" dirty="0"/>
          </a:p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6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OECD </a:t>
            </a:r>
            <a:r>
              <a:rPr lang="en-GB" sz="26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PISA                     </a:t>
            </a:r>
            <a:r>
              <a:rPr lang="en-GB" sz="2600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4"/>
              </a:rPr>
              <a:t>www.oecd.org/pisa</a:t>
            </a:r>
            <a:r>
              <a:rPr lang="en-GB" sz="2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n-GB" sz="26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9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981075" y="2332840"/>
            <a:ext cx="426243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dirty="0">
                <a:latin typeface="HelveticaNeueLT Std Med" pitchFamily="6" charset="0"/>
              </a:rPr>
              <a:t>PISA </a:t>
            </a:r>
            <a:r>
              <a:rPr lang="en-US" altLang="fr-FR" dirty="0" smtClean="0">
                <a:latin typeface="HelveticaNeueLT Std Med" pitchFamily="6" charset="0"/>
              </a:rPr>
              <a:t>2015</a:t>
            </a:r>
          </a:p>
          <a:p>
            <a:pPr eaLnBrk="1" hangingPunct="1"/>
            <a:r>
              <a:rPr lang="en-US" altLang="fr-FR" dirty="0" smtClean="0">
                <a:latin typeface="HelveticaNeueLT Std Med" pitchFamily="6" charset="0"/>
              </a:rPr>
              <a:t>Excellence and Equity </a:t>
            </a:r>
          </a:p>
          <a:p>
            <a:pPr eaLnBrk="1" hangingPunct="1"/>
            <a:r>
              <a:rPr lang="en-US" altLang="fr-FR" dirty="0" smtClean="0">
                <a:latin typeface="HelveticaNeueLT Std Med" pitchFamily="6" charset="0"/>
              </a:rPr>
              <a:t>in Education</a:t>
            </a:r>
          </a:p>
          <a:p>
            <a:pPr eaLnBrk="1" hangingPunct="1"/>
            <a:endParaRPr lang="fr-FR" altLang="fr-FR" dirty="0">
              <a:latin typeface="HelveticaNeueLT Std Med" pitchFamily="6" charset="0"/>
            </a:endParaRPr>
          </a:p>
        </p:txBody>
      </p:sp>
      <p:sp>
        <p:nvSpPr>
          <p:cNvPr id="13316" name="Text Placeholder 6"/>
          <p:cNvSpPr>
            <a:spLocks noGrp="1"/>
          </p:cNvSpPr>
          <p:nvPr>
            <p:ph type="body" sz="quarter" idx="12"/>
          </p:nvPr>
        </p:nvSpPr>
        <p:spPr bwMode="auto">
          <a:xfrm>
            <a:off x="1360488" y="3878981"/>
            <a:ext cx="3489325" cy="8470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dirty="0" smtClean="0">
                <a:latin typeface="HelveticaNeueLT Std" pitchFamily="6" charset="0"/>
              </a:rPr>
              <a:t>Peter Adams</a:t>
            </a:r>
          </a:p>
          <a:p>
            <a:pPr eaLnBrk="1" hangingPunct="1"/>
            <a:r>
              <a:rPr lang="en-US" altLang="fr-FR" i="1" dirty="0" smtClean="0">
                <a:latin typeface="HelveticaNeueLT Std" pitchFamily="6" charset="0"/>
              </a:rPr>
              <a:t>Senior Manager, PISA</a:t>
            </a:r>
            <a:r>
              <a:rPr lang="en-US" altLang="fr-FR" i="1" dirty="0">
                <a:latin typeface="HelveticaNeueLT Std" pitchFamily="6" charset="0"/>
              </a:rPr>
              <a:t/>
            </a:r>
            <a:br>
              <a:rPr lang="en-US" altLang="fr-FR" i="1" dirty="0">
                <a:latin typeface="HelveticaNeueLT Std" pitchFamily="6" charset="0"/>
              </a:rPr>
            </a:br>
            <a:endParaRPr lang="fr-FR" altLang="fr-FR" dirty="0">
              <a:latin typeface="HelveticaNeueLT Std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"/>
    </mc:Choice>
    <mc:Fallback xmlns="">
      <p:transition spd="slow" advTm="15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dirty="0" smtClean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Russia’s participation in PISA</a:t>
            </a:r>
            <a:endParaRPr lang="fr-FR" altLang="fr-FR" dirty="0">
              <a:solidFill>
                <a:srgbClr val="005681"/>
              </a:solidFill>
              <a:latin typeface="HelveticaNeueLT Std Med" pitchFamily="6" charset="0"/>
              <a:cs typeface="HelveticaNeueLT Std Med" pitchFamily="6" charset="0"/>
            </a:endParaRPr>
          </a:p>
        </p:txBody>
      </p:sp>
      <p:sp>
        <p:nvSpPr>
          <p:cNvPr id="3" name=" 1"/>
          <p:cNvSpPr>
            <a:spLocks noGrp="1"/>
          </p:cNvSpPr>
          <p:nvPr/>
        </p:nvSpPr>
        <p:spPr bwMode="auto">
          <a:xfrm>
            <a:off x="390525" y="1251284"/>
            <a:ext cx="8362950" cy="318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5681"/>
                </a:solidFill>
                <a:latin typeface="HelveticaNeueLT Std"/>
              </a:rPr>
              <a:t>OECD </a:t>
            </a:r>
            <a:r>
              <a:rPr lang="en-GB" dirty="0" smtClean="0">
                <a:solidFill>
                  <a:srgbClr val="005681"/>
                </a:solidFill>
                <a:latin typeface="HelveticaNeueLT Std"/>
              </a:rPr>
              <a:t>very pleased </a:t>
            </a:r>
            <a:r>
              <a:rPr lang="en-GB" smtClean="0">
                <a:solidFill>
                  <a:srgbClr val="005681"/>
                </a:solidFill>
                <a:latin typeface="HelveticaNeueLT Std"/>
              </a:rPr>
              <a:t>to </a:t>
            </a:r>
            <a:r>
              <a:rPr lang="en-GB" b="1" smtClean="0">
                <a:solidFill>
                  <a:srgbClr val="005681"/>
                </a:solidFill>
                <a:latin typeface="HelveticaNeueLT Std"/>
              </a:rPr>
              <a:t>participate in </a:t>
            </a:r>
            <a:r>
              <a:rPr lang="en-GB" b="1" dirty="0" smtClean="0">
                <a:solidFill>
                  <a:srgbClr val="005681"/>
                </a:solidFill>
                <a:latin typeface="HelveticaNeueLT Std"/>
              </a:rPr>
              <a:t>the Federation's launch of the 2015 </a:t>
            </a:r>
            <a:r>
              <a:rPr lang="en-GB" b="1" smtClean="0">
                <a:solidFill>
                  <a:srgbClr val="005681"/>
                </a:solidFill>
                <a:latin typeface="HelveticaNeueLT Std"/>
              </a:rPr>
              <a:t>PISA results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b="1" smtClean="0">
              <a:solidFill>
                <a:srgbClr val="005681"/>
              </a:solidFill>
              <a:latin typeface="HelveticaNeueLT Std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mtClean="0">
                <a:solidFill>
                  <a:srgbClr val="005681"/>
                </a:solidFill>
                <a:latin typeface="HelveticaNeueLT Std"/>
              </a:rPr>
              <a:t>Provide </a:t>
            </a:r>
            <a:r>
              <a:rPr lang="en-GB" b="1" smtClean="0">
                <a:solidFill>
                  <a:srgbClr val="005681"/>
                </a:solidFill>
                <a:latin typeface="HelveticaNeueLT Std"/>
              </a:rPr>
              <a:t>background to PISA </a:t>
            </a:r>
            <a:r>
              <a:rPr lang="en-GB" smtClean="0">
                <a:solidFill>
                  <a:srgbClr val="005681"/>
                </a:solidFill>
                <a:latin typeface="HelveticaNeueLT Std"/>
              </a:rPr>
              <a:t>and make </a:t>
            </a:r>
            <a:r>
              <a:rPr lang="en-GB" b="1" smtClean="0">
                <a:solidFill>
                  <a:srgbClr val="005681"/>
                </a:solidFill>
                <a:latin typeface="HelveticaNeueLT Std"/>
              </a:rPr>
              <a:t>high-level observations </a:t>
            </a:r>
            <a:r>
              <a:rPr lang="en-GB" smtClean="0">
                <a:solidFill>
                  <a:srgbClr val="005681"/>
                </a:solidFill>
                <a:latin typeface="HelveticaNeueLT Std"/>
              </a:rPr>
              <a:t>of Russia’s performance</a:t>
            </a:r>
            <a:endParaRPr lang="en-GB" dirty="0" smtClean="0">
              <a:solidFill>
                <a:srgbClr val="005681"/>
              </a:solidFill>
              <a:latin typeface="HelveticaNeueLT Std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005681"/>
              </a:solidFill>
              <a:latin typeface="HelveticaNeueLT Std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5681"/>
                </a:solidFill>
                <a:latin typeface="HelveticaNeueLT Std"/>
              </a:rPr>
              <a:t>In every PISA cycle </a:t>
            </a:r>
            <a:r>
              <a:rPr lang="en-GB" dirty="0" smtClean="0">
                <a:solidFill>
                  <a:srgbClr val="005681"/>
                </a:solidFill>
                <a:latin typeface="HelveticaNeueLT Std"/>
              </a:rPr>
              <a:t>since 2000</a:t>
            </a:r>
            <a:endParaRPr lang="en-GB" dirty="0">
              <a:solidFill>
                <a:srgbClr val="005681"/>
              </a:solidFill>
              <a:latin typeface="HelveticaNeueLT Std"/>
            </a:endParaRPr>
          </a:p>
          <a:p>
            <a:pPr eaLnBrk="1" hangingPunct="1">
              <a:defRPr/>
            </a:pPr>
            <a:endParaRPr lang="en-GB" b="1" dirty="0">
              <a:solidFill>
                <a:srgbClr val="005681"/>
              </a:solidFill>
              <a:latin typeface="HelveticaNeueLT Std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05681"/>
                </a:solidFill>
                <a:latin typeface="HelveticaNeueLT Std"/>
              </a:rPr>
              <a:t>A commitment to </a:t>
            </a:r>
            <a:r>
              <a:rPr lang="en-GB" b="1" dirty="0" smtClean="0">
                <a:solidFill>
                  <a:srgbClr val="005681"/>
                </a:solidFill>
                <a:latin typeface="HelveticaNeueLT Std"/>
              </a:rPr>
              <a:t>international benchmarking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005681"/>
              </a:solidFill>
              <a:latin typeface="HelveticaNeueLT Std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5681"/>
                </a:solidFill>
                <a:latin typeface="HelveticaNeueLT Std"/>
              </a:rPr>
              <a:t>Objectively assessing performance </a:t>
            </a:r>
            <a:r>
              <a:rPr lang="en-GB" dirty="0" smtClean="0">
                <a:solidFill>
                  <a:srgbClr val="005681"/>
                </a:solidFill>
                <a:latin typeface="HelveticaNeueLT Std"/>
              </a:rPr>
              <a:t>and</a:t>
            </a:r>
            <a:r>
              <a:rPr lang="en-GB" b="1" dirty="0" smtClean="0">
                <a:solidFill>
                  <a:srgbClr val="005681"/>
                </a:solidFill>
                <a:latin typeface="HelveticaNeueLT Std"/>
              </a:rPr>
              <a:t> what drives improvement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005681"/>
              </a:solidFill>
              <a:latin typeface="HelveticaNeueLT Std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05681"/>
                </a:solidFill>
                <a:latin typeface="HelveticaNeueLT Std"/>
              </a:rPr>
              <a:t>Supporting</a:t>
            </a:r>
            <a:r>
              <a:rPr lang="en-GB" b="1" dirty="0" smtClean="0">
                <a:solidFill>
                  <a:srgbClr val="005681"/>
                </a:solidFill>
                <a:latin typeface="HelveticaNeueLT Std"/>
              </a:rPr>
              <a:t> evidence-based policy making</a:t>
            </a:r>
            <a:endParaRPr lang="en-GB" b="1" dirty="0">
              <a:solidFill>
                <a:srgbClr val="005681"/>
              </a:solidFill>
              <a:latin typeface="HelveticaNeueLT Std"/>
            </a:endParaRPr>
          </a:p>
          <a:p>
            <a:pPr eaLnBrk="1" hangingPunct="1">
              <a:defRPr/>
            </a:pPr>
            <a:endParaRPr lang="en-GB" b="1" dirty="0">
              <a:solidFill>
                <a:srgbClr val="005681"/>
              </a:solidFill>
              <a:latin typeface="HelveticaNeueLT Std"/>
            </a:endParaRPr>
          </a:p>
          <a:p>
            <a:pPr marL="742950" lvl="1" indent="-285750" eaLnBrk="1" hangingPunct="1">
              <a:buFontTx/>
              <a:buChar char="-"/>
              <a:defRPr/>
            </a:pPr>
            <a:endParaRPr lang="en-US" sz="1400" dirty="0">
              <a:solidFill>
                <a:srgbClr val="0077A0"/>
              </a:solidFill>
              <a:latin typeface="HelveticaNeueLT Std"/>
            </a:endParaRPr>
          </a:p>
          <a:p>
            <a:pPr marL="742950" lvl="1" indent="-285750" eaLnBrk="1" hangingPunct="1">
              <a:buFontTx/>
              <a:buChar char="-"/>
              <a:defRPr/>
            </a:pPr>
            <a:endParaRPr lang="en-US" sz="1400" dirty="0">
              <a:solidFill>
                <a:srgbClr val="0077A0"/>
              </a:solidFill>
              <a:latin typeface="HelveticaNeueLT Std"/>
            </a:endParaRPr>
          </a:p>
          <a:p>
            <a:pPr eaLnBrk="1" hangingPunct="1">
              <a:defRPr/>
            </a:pPr>
            <a:endParaRPr lang="fr-FR" dirty="0">
              <a:solidFill>
                <a:srgbClr val="0077A0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2905497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dirty="0" smtClean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What is PISA</a:t>
            </a:r>
            <a:r>
              <a:rPr lang="en-GB" altLang="fr-FR" dirty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?</a:t>
            </a:r>
            <a:r>
              <a:rPr lang="en-GB" altLang="fr-FR" sz="2400" dirty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  </a:t>
            </a:r>
            <a:r>
              <a:rPr lang="en-GB" altLang="fr-FR" sz="2400" dirty="0" smtClean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	 </a:t>
            </a:r>
            <a:r>
              <a:rPr lang="en-GB" altLang="fr-FR" sz="2400" dirty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(Focus and </a:t>
            </a:r>
            <a:r>
              <a:rPr lang="en-GB" altLang="fr-FR" sz="2400" dirty="0" smtClean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Key Issues)</a:t>
            </a:r>
            <a:endParaRPr lang="fr-FR" altLang="fr-FR" sz="2400" dirty="0">
              <a:solidFill>
                <a:srgbClr val="005681"/>
              </a:solidFill>
              <a:latin typeface="HelveticaNeueLT Std Med" pitchFamily="6" charset="0"/>
              <a:cs typeface="HelveticaNeueLT Std Med" pitchFamily="6" charset="0"/>
            </a:endParaRPr>
          </a:p>
        </p:txBody>
      </p:sp>
      <p:sp>
        <p:nvSpPr>
          <p:cNvPr id="15363" name=" 1"/>
          <p:cNvSpPr>
            <a:spLocks noGrp="1"/>
          </p:cNvSpPr>
          <p:nvPr/>
        </p:nvSpPr>
        <p:spPr bwMode="auto">
          <a:xfrm>
            <a:off x="390525" y="1352550"/>
            <a:ext cx="83629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solidFill>
                  <a:srgbClr val="005681"/>
                </a:solidFill>
                <a:latin typeface="HelveticaNeueLT Std"/>
              </a:rPr>
              <a:t>International assessment </a:t>
            </a:r>
            <a:r>
              <a:rPr lang="en-GB" dirty="0" smtClean="0">
                <a:solidFill>
                  <a:srgbClr val="005681"/>
                </a:solidFill>
                <a:latin typeface="HelveticaNeueLT Std"/>
              </a:rPr>
              <a:t>conducted every 3 years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005681"/>
              </a:solidFill>
              <a:latin typeface="HelveticaNeueLT Std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rgbClr val="005681"/>
                </a:solidFill>
                <a:latin typeface="HelveticaNeueLT Std"/>
              </a:rPr>
              <a:t>Looking </a:t>
            </a:r>
            <a:r>
              <a:rPr lang="en-GB" dirty="0">
                <a:solidFill>
                  <a:srgbClr val="005681"/>
                </a:solidFill>
                <a:latin typeface="HelveticaNeueLT Std"/>
              </a:rPr>
              <a:t>at school systems in </a:t>
            </a:r>
            <a:r>
              <a:rPr lang="en-GB" b="1" dirty="0" smtClean="0">
                <a:solidFill>
                  <a:srgbClr val="005681"/>
                </a:solidFill>
                <a:latin typeface="HelveticaNeueLT Std"/>
              </a:rPr>
              <a:t>72 </a:t>
            </a:r>
            <a:r>
              <a:rPr lang="en-GB" b="1" dirty="0">
                <a:solidFill>
                  <a:srgbClr val="005681"/>
                </a:solidFill>
                <a:latin typeface="HelveticaNeueLT Std"/>
              </a:rPr>
              <a:t>countries and </a:t>
            </a:r>
            <a:r>
              <a:rPr lang="en-GB" b="1" dirty="0" smtClean="0">
                <a:solidFill>
                  <a:srgbClr val="005681"/>
                </a:solidFill>
                <a:latin typeface="HelveticaNeueLT Std"/>
              </a:rPr>
              <a:t>economies </a:t>
            </a:r>
            <a:r>
              <a:rPr lang="en-GB" dirty="0" smtClean="0">
                <a:solidFill>
                  <a:srgbClr val="005681"/>
                </a:solidFill>
                <a:latin typeface="HelveticaNeueLT Std"/>
              </a:rPr>
              <a:t>(2015)</a:t>
            </a:r>
            <a:endParaRPr lang="en-GB" dirty="0">
              <a:solidFill>
                <a:srgbClr val="005681"/>
              </a:solidFill>
              <a:latin typeface="HelveticaNeueLT Std"/>
            </a:endParaRPr>
          </a:p>
          <a:p>
            <a:pPr eaLnBrk="1" hangingPunct="1">
              <a:defRPr/>
            </a:pPr>
            <a:endParaRPr lang="en-GB" b="1" dirty="0">
              <a:solidFill>
                <a:srgbClr val="005681"/>
              </a:solidFill>
              <a:latin typeface="HelveticaNeueLT Std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5681"/>
                </a:solidFill>
                <a:latin typeface="HelveticaNeueLT Std"/>
              </a:rPr>
              <a:t>Students assessed in </a:t>
            </a:r>
            <a:r>
              <a:rPr lang="en-GB" b="1" dirty="0">
                <a:solidFill>
                  <a:srgbClr val="C00000"/>
                </a:solidFill>
                <a:latin typeface="HelveticaNeueLT Std"/>
              </a:rPr>
              <a:t>science</a:t>
            </a:r>
            <a:r>
              <a:rPr lang="en-GB" b="1" dirty="0">
                <a:solidFill>
                  <a:srgbClr val="005681"/>
                </a:solidFill>
                <a:latin typeface="HelveticaNeueLT Std"/>
              </a:rPr>
              <a:t>, mathematics, reading, </a:t>
            </a:r>
            <a:r>
              <a:rPr lang="en-GB" dirty="0" smtClean="0">
                <a:solidFill>
                  <a:srgbClr val="005681"/>
                </a:solidFill>
                <a:latin typeface="HelveticaNeueLT Std"/>
              </a:rPr>
              <a:t>and</a:t>
            </a:r>
            <a:r>
              <a:rPr lang="en-GB" b="1" dirty="0" smtClean="0">
                <a:solidFill>
                  <a:srgbClr val="005681"/>
                </a:solidFill>
                <a:latin typeface="HelveticaNeueLT Std"/>
              </a:rPr>
              <a:t> collaborative problem-solving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rgbClr val="005681"/>
              </a:solidFill>
              <a:latin typeface="HelveticaNeueLT Std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5681"/>
                </a:solidFill>
                <a:latin typeface="HelveticaNeueLT Std"/>
              </a:rPr>
              <a:t>Key issues:</a:t>
            </a:r>
          </a:p>
          <a:p>
            <a:pPr marL="742950" lvl="1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1400" dirty="0">
                <a:solidFill>
                  <a:srgbClr val="0077A0"/>
                </a:solidFill>
                <a:latin typeface="HelveticaNeueLT Std"/>
              </a:rPr>
              <a:t>How far are we nurturing a generation of </a:t>
            </a:r>
            <a:r>
              <a:rPr lang="en-US" sz="1400" u="sng" dirty="0">
                <a:solidFill>
                  <a:srgbClr val="0077A0"/>
                </a:solidFill>
                <a:latin typeface="HelveticaNeueLT Std"/>
              </a:rPr>
              <a:t>scientifically literate young people</a:t>
            </a:r>
            <a:r>
              <a:rPr lang="en-US" sz="1400" dirty="0">
                <a:solidFill>
                  <a:srgbClr val="0077A0"/>
                </a:solidFill>
                <a:latin typeface="HelveticaNeueLT Std"/>
              </a:rPr>
              <a:t>?</a:t>
            </a:r>
          </a:p>
          <a:p>
            <a:pPr marL="742950" lvl="1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1400" dirty="0">
                <a:solidFill>
                  <a:srgbClr val="0077A0"/>
                </a:solidFill>
                <a:latin typeface="HelveticaNeueLT Std"/>
              </a:rPr>
              <a:t>Are schools adequately </a:t>
            </a:r>
            <a:r>
              <a:rPr lang="en-US" sz="1400" u="sng" dirty="0">
                <a:solidFill>
                  <a:srgbClr val="0077A0"/>
                </a:solidFill>
                <a:latin typeface="HelveticaNeueLT Std"/>
              </a:rPr>
              <a:t>preparing young people </a:t>
            </a:r>
            <a:r>
              <a:rPr lang="en-US" sz="1400" dirty="0">
                <a:solidFill>
                  <a:srgbClr val="0077A0"/>
                </a:solidFill>
                <a:latin typeface="HelveticaNeueLT Std"/>
              </a:rPr>
              <a:t>for adult life? </a:t>
            </a:r>
          </a:p>
          <a:p>
            <a:pPr marL="742950" lvl="1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1400" dirty="0">
                <a:solidFill>
                  <a:srgbClr val="0077A0"/>
                </a:solidFill>
                <a:latin typeface="HelveticaNeueLT Std"/>
              </a:rPr>
              <a:t>What kinds of </a:t>
            </a:r>
            <a:r>
              <a:rPr lang="en-US" sz="1400" u="sng" dirty="0">
                <a:solidFill>
                  <a:srgbClr val="0077A0"/>
                </a:solidFill>
                <a:latin typeface="HelveticaNeueLT Std"/>
              </a:rPr>
              <a:t>learning environments </a:t>
            </a:r>
            <a:r>
              <a:rPr lang="en-US" sz="1400" dirty="0">
                <a:solidFill>
                  <a:srgbClr val="0077A0"/>
                </a:solidFill>
                <a:latin typeface="HelveticaNeueLT Std"/>
              </a:rPr>
              <a:t>do we find in high performing systems?</a:t>
            </a:r>
          </a:p>
          <a:p>
            <a:pPr marL="742950" lvl="1" indent="-28575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1400" dirty="0">
                <a:solidFill>
                  <a:srgbClr val="0077A0"/>
                </a:solidFill>
                <a:latin typeface="HelveticaNeueLT Std"/>
              </a:rPr>
              <a:t>Can schools improve the futures of students from </a:t>
            </a:r>
            <a:r>
              <a:rPr lang="en-US" sz="1400" u="sng" dirty="0">
                <a:solidFill>
                  <a:srgbClr val="0077A0"/>
                </a:solidFill>
                <a:latin typeface="HelveticaNeueLT Std"/>
              </a:rPr>
              <a:t>disadvantaged backgrounds</a:t>
            </a:r>
            <a:r>
              <a:rPr lang="en-US" sz="1400" dirty="0">
                <a:solidFill>
                  <a:srgbClr val="0077A0"/>
                </a:solidFill>
                <a:latin typeface="HelveticaNeueLT Std"/>
              </a:rPr>
              <a:t>?</a:t>
            </a:r>
          </a:p>
          <a:p>
            <a:pPr eaLnBrk="1" hangingPunct="1"/>
            <a:endParaRPr lang="fr-FR" altLang="en-US" dirty="0">
              <a:solidFill>
                <a:srgbClr val="0077A0"/>
              </a:solidFill>
              <a:latin typeface="HelveticaNeueLT Std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dirty="0" smtClean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What is PISA?</a:t>
            </a:r>
            <a:r>
              <a:rPr lang="en-GB" altLang="fr-FR" sz="2400" dirty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 </a:t>
            </a:r>
            <a:r>
              <a:rPr lang="en-GB" altLang="fr-FR" sz="2400" dirty="0" smtClean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	(Content and Outputs)</a:t>
            </a:r>
            <a:endParaRPr lang="fr-FR" altLang="fr-FR" dirty="0">
              <a:solidFill>
                <a:srgbClr val="005681"/>
              </a:solidFill>
              <a:latin typeface="HelveticaNeueLT Std Med" pitchFamily="6" charset="0"/>
              <a:cs typeface="HelveticaNeueLT Std Med" pitchFamily="6" charset="0"/>
            </a:endParaRPr>
          </a:p>
        </p:txBody>
      </p:sp>
      <p:sp>
        <p:nvSpPr>
          <p:cNvPr id="15363" name=" 1"/>
          <p:cNvSpPr>
            <a:spLocks noGrp="1"/>
          </p:cNvSpPr>
          <p:nvPr/>
        </p:nvSpPr>
        <p:spPr bwMode="auto">
          <a:xfrm>
            <a:off x="390525" y="1227422"/>
            <a:ext cx="83629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005681"/>
                </a:solidFill>
                <a:latin typeface="HelveticaNeueLT Std" pitchFamily="6" charset="0"/>
              </a:rPr>
              <a:t>A</a:t>
            </a:r>
            <a:r>
              <a:rPr lang="en-GB" altLang="en-US" b="1" dirty="0" smtClean="0">
                <a:solidFill>
                  <a:srgbClr val="005681"/>
                </a:solidFill>
                <a:latin typeface="HelveticaNeueLT Std" pitchFamily="6" charset="0"/>
              </a:rPr>
              <a:t>n </a:t>
            </a:r>
            <a:r>
              <a:rPr lang="en-GB" altLang="en-US" b="1" dirty="0">
                <a:solidFill>
                  <a:srgbClr val="005681"/>
                </a:solidFill>
                <a:latin typeface="HelveticaNeueLT Std" pitchFamily="6" charset="0"/>
              </a:rPr>
              <a:t>internationally agreed 2-hour test</a:t>
            </a:r>
            <a:r>
              <a:rPr lang="en-GB" altLang="en-US" b="1" dirty="0" smtClean="0">
                <a:solidFill>
                  <a:srgbClr val="005681"/>
                </a:solidFill>
                <a:latin typeface="HelveticaNeueLT Std" pitchFamily="6" charset="0"/>
              </a:rPr>
              <a:t>…</a:t>
            </a:r>
          </a:p>
          <a:p>
            <a:pPr eaLnBrk="1" hangingPunct="1"/>
            <a:endParaRPr lang="en-GB" altLang="en-US" b="1" dirty="0">
              <a:solidFill>
                <a:srgbClr val="005681"/>
              </a:solidFill>
              <a:latin typeface="HelveticaNeueLT Std" pitchFamily="6" charset="0"/>
            </a:endParaRPr>
          </a:p>
          <a:p>
            <a:pPr lvl="2" eaLnBrk="1" hangingPunct="1">
              <a:buFontTx/>
              <a:buChar char="-"/>
            </a:pPr>
            <a:r>
              <a:rPr lang="en-GB" altLang="en-US" sz="1400" dirty="0">
                <a:solidFill>
                  <a:srgbClr val="0077A0"/>
                </a:solidFill>
                <a:latin typeface="HelveticaNeueLT Std" pitchFamily="6" charset="0"/>
              </a:rPr>
              <a:t>Goes beyond testing whether students can </a:t>
            </a:r>
            <a:r>
              <a:rPr lang="en-GB" altLang="en-US" sz="1400" dirty="0" smtClean="0">
                <a:solidFill>
                  <a:srgbClr val="0077A0"/>
                </a:solidFill>
                <a:latin typeface="HelveticaNeueLT Std" pitchFamily="6" charset="0"/>
              </a:rPr>
              <a:t>reproduce </a:t>
            </a:r>
            <a:r>
              <a:rPr lang="en-GB" altLang="en-US" sz="1400" dirty="0">
                <a:solidFill>
                  <a:srgbClr val="0077A0"/>
                </a:solidFill>
                <a:latin typeface="HelveticaNeueLT Std" pitchFamily="6" charset="0"/>
              </a:rPr>
              <a:t>what they were taught…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GB" altLang="en-US" sz="1400" dirty="0">
                <a:solidFill>
                  <a:srgbClr val="0077A0"/>
                </a:solidFill>
                <a:latin typeface="HelveticaNeueLT Std" pitchFamily="6" charset="0"/>
              </a:rPr>
              <a:t>	… </a:t>
            </a:r>
            <a:r>
              <a:rPr lang="en-GB" altLang="en-US" sz="1100" dirty="0">
                <a:solidFill>
                  <a:srgbClr val="0077A0"/>
                </a:solidFill>
                <a:latin typeface="HelveticaNeueLT Std" pitchFamily="6" charset="0"/>
              </a:rPr>
              <a:t>  </a:t>
            </a:r>
            <a:r>
              <a:rPr lang="en-GB" altLang="en-US" sz="1400" dirty="0">
                <a:solidFill>
                  <a:srgbClr val="0077A0"/>
                </a:solidFill>
                <a:latin typeface="HelveticaNeueLT Std" pitchFamily="6" charset="0"/>
              </a:rPr>
              <a:t>to assess students’ capacity to </a:t>
            </a:r>
            <a:r>
              <a:rPr lang="en-GB" altLang="en-US" sz="1400" dirty="0" smtClean="0">
                <a:solidFill>
                  <a:srgbClr val="0077A0"/>
                </a:solidFill>
                <a:latin typeface="HelveticaNeueLT Std" pitchFamily="6" charset="0"/>
              </a:rPr>
              <a:t>use </a:t>
            </a:r>
            <a:r>
              <a:rPr lang="en-GB" altLang="en-US" sz="1400" dirty="0">
                <a:solidFill>
                  <a:srgbClr val="0077A0"/>
                </a:solidFill>
                <a:latin typeface="HelveticaNeueLT Std" pitchFamily="6" charset="0"/>
              </a:rPr>
              <a:t>what they know and creatively apply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GB" altLang="en-US" sz="1400" dirty="0">
                <a:solidFill>
                  <a:srgbClr val="0077A0"/>
                </a:solidFill>
                <a:latin typeface="HelveticaNeueLT Std" pitchFamily="6" charset="0"/>
              </a:rPr>
              <a:t>               their knowledge in novel situations</a:t>
            </a:r>
          </a:p>
          <a:p>
            <a:pPr lvl="2" eaLnBrk="1" hangingPunct="1">
              <a:buFontTx/>
              <a:buChar char="-"/>
            </a:pPr>
            <a:r>
              <a:rPr lang="en-GB" altLang="en-US" sz="1400" dirty="0">
                <a:solidFill>
                  <a:srgbClr val="0077A0"/>
                </a:solidFill>
                <a:latin typeface="HelveticaNeueLT Std" pitchFamily="6" charset="0"/>
              </a:rPr>
              <a:t>Science, mathematics, </a:t>
            </a:r>
            <a:r>
              <a:rPr lang="en-GB" altLang="en-US" sz="1400" dirty="0" smtClean="0">
                <a:solidFill>
                  <a:srgbClr val="0077A0"/>
                </a:solidFill>
                <a:latin typeface="HelveticaNeueLT Std" pitchFamily="6" charset="0"/>
              </a:rPr>
              <a:t>reading and collaborative </a:t>
            </a:r>
            <a:r>
              <a:rPr lang="en-GB" altLang="en-US" sz="1400" dirty="0">
                <a:solidFill>
                  <a:srgbClr val="0077A0"/>
                </a:solidFill>
                <a:latin typeface="HelveticaNeueLT Std" pitchFamily="6" charset="0"/>
              </a:rPr>
              <a:t>problem-solving </a:t>
            </a:r>
            <a:endParaRPr lang="en-GB" altLang="en-US" sz="1400" dirty="0" smtClean="0">
              <a:solidFill>
                <a:srgbClr val="0077A0"/>
              </a:solidFill>
              <a:latin typeface="HelveticaNeueLT Std" pitchFamily="6" charset="0"/>
            </a:endParaRPr>
          </a:p>
          <a:p>
            <a:pPr lvl="2" eaLnBrk="1" hangingPunct="1">
              <a:buFontTx/>
              <a:buChar char="-"/>
            </a:pPr>
            <a:r>
              <a:rPr lang="en-GB" altLang="en-US" sz="1400" dirty="0" smtClean="0">
                <a:solidFill>
                  <a:srgbClr val="0077A0"/>
                </a:solidFill>
                <a:latin typeface="HelveticaNeueLT Std" pitchFamily="6" charset="0"/>
              </a:rPr>
              <a:t>Total </a:t>
            </a:r>
            <a:r>
              <a:rPr lang="en-GB" altLang="en-US" sz="1400" dirty="0">
                <a:solidFill>
                  <a:srgbClr val="0077A0"/>
                </a:solidFill>
                <a:latin typeface="HelveticaNeueLT Std" pitchFamily="6" charset="0"/>
              </a:rPr>
              <a:t>of 390 minutes of assessment </a:t>
            </a:r>
            <a:r>
              <a:rPr lang="en-GB" altLang="en-US" sz="1400" dirty="0" smtClean="0">
                <a:solidFill>
                  <a:srgbClr val="0077A0"/>
                </a:solidFill>
                <a:latin typeface="HelveticaNeueLT Std" pitchFamily="6" charset="0"/>
              </a:rPr>
              <a:t>material</a:t>
            </a:r>
          </a:p>
          <a:p>
            <a:pPr eaLnBrk="1" hangingPunct="1">
              <a:spcBef>
                <a:spcPts val="600"/>
              </a:spcBef>
              <a:buFont typeface="Monotype Sorts"/>
              <a:buNone/>
            </a:pPr>
            <a:r>
              <a:rPr lang="en-GB" altLang="en-US" b="1" dirty="0" smtClean="0">
                <a:solidFill>
                  <a:srgbClr val="005681"/>
                </a:solidFill>
                <a:latin typeface="HelveticaNeueLT Std" pitchFamily="6" charset="0"/>
              </a:rPr>
              <a:t>Students responded to questions on…</a:t>
            </a:r>
          </a:p>
          <a:p>
            <a:pPr eaLnBrk="1" hangingPunct="1">
              <a:spcBef>
                <a:spcPts val="600"/>
              </a:spcBef>
              <a:buFont typeface="Monotype Sorts"/>
              <a:buNone/>
            </a:pPr>
            <a:endParaRPr lang="en-GB" altLang="en-US" sz="1200" b="1" dirty="0" smtClean="0">
              <a:solidFill>
                <a:srgbClr val="005681"/>
              </a:solidFill>
              <a:latin typeface="HelveticaNeueLT Std" pitchFamily="6" charset="0"/>
            </a:endParaRPr>
          </a:p>
          <a:p>
            <a:pPr lvl="2" eaLnBrk="1" hangingPunct="1">
              <a:buFontTx/>
              <a:buChar char="-"/>
            </a:pPr>
            <a:r>
              <a:rPr lang="en-GB" altLang="en-US" sz="1400" dirty="0" smtClean="0">
                <a:solidFill>
                  <a:srgbClr val="0077A0"/>
                </a:solidFill>
                <a:latin typeface="HelveticaNeueLT Std" pitchFamily="6" charset="0"/>
              </a:rPr>
              <a:t>their </a:t>
            </a:r>
            <a:r>
              <a:rPr lang="en-GB" altLang="en-US" sz="1400" dirty="0">
                <a:solidFill>
                  <a:srgbClr val="0077A0"/>
                </a:solidFill>
                <a:latin typeface="HelveticaNeueLT Std" pitchFamily="6" charset="0"/>
              </a:rPr>
              <a:t>personal background, their schools, their well-being and their </a:t>
            </a:r>
            <a:r>
              <a:rPr lang="en-GB" altLang="en-US" sz="1400" dirty="0" smtClean="0">
                <a:solidFill>
                  <a:srgbClr val="0077A0"/>
                </a:solidFill>
                <a:latin typeface="HelveticaNeueLT Std" pitchFamily="6" charset="0"/>
              </a:rPr>
              <a:t>motivation</a:t>
            </a:r>
          </a:p>
          <a:p>
            <a:pPr lvl="2" eaLnBrk="1" hangingPunct="1">
              <a:buFontTx/>
              <a:buChar char="-"/>
            </a:pPr>
            <a:endParaRPr lang="en-US" altLang="en-US" sz="1400" dirty="0">
              <a:solidFill>
                <a:srgbClr val="0077A0"/>
              </a:solidFill>
              <a:latin typeface="HelveticaNeueLT Std" pitchFamily="6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GB" altLang="en-US" b="1" dirty="0" smtClean="0">
                <a:solidFill>
                  <a:srgbClr val="005681"/>
                </a:solidFill>
                <a:latin typeface="HelveticaNeueLT Std" pitchFamily="6" charset="0"/>
              </a:rPr>
              <a:t>Parents</a:t>
            </a:r>
            <a:r>
              <a:rPr lang="en-GB" altLang="en-US" b="1" dirty="0">
                <a:solidFill>
                  <a:srgbClr val="005681"/>
                </a:solidFill>
                <a:latin typeface="HelveticaNeueLT Std" pitchFamily="6" charset="0"/>
              </a:rPr>
              <a:t>, principals, teachers and system leaders provided data </a:t>
            </a:r>
            <a:r>
              <a:rPr lang="en-GB" altLang="en-US" b="1" dirty="0" smtClean="0">
                <a:solidFill>
                  <a:srgbClr val="005681"/>
                </a:solidFill>
                <a:latin typeface="HelveticaNeueLT Std" pitchFamily="6" charset="0"/>
              </a:rPr>
              <a:t>on</a:t>
            </a:r>
            <a:r>
              <a:rPr lang="en-GB" altLang="en-US" b="1" dirty="0">
                <a:solidFill>
                  <a:srgbClr val="005681"/>
                </a:solidFill>
                <a:latin typeface="HelveticaNeueLT Std" pitchFamily="6" charset="0"/>
              </a:rPr>
              <a:t> </a:t>
            </a:r>
            <a:r>
              <a:rPr lang="en-GB" altLang="en-US" b="1" dirty="0" smtClean="0">
                <a:solidFill>
                  <a:srgbClr val="005681"/>
                </a:solidFill>
                <a:latin typeface="HelveticaNeueLT Std" pitchFamily="6" charset="0"/>
              </a:rPr>
              <a:t>…</a:t>
            </a:r>
          </a:p>
          <a:p>
            <a:pPr eaLnBrk="1" hangingPunct="1">
              <a:spcBef>
                <a:spcPts val="600"/>
              </a:spcBef>
            </a:pPr>
            <a:endParaRPr lang="en-GB" altLang="en-US" sz="1200" b="1" dirty="0">
              <a:solidFill>
                <a:srgbClr val="005681"/>
              </a:solidFill>
              <a:latin typeface="HelveticaNeueLT Std" pitchFamily="6" charset="0"/>
            </a:endParaRPr>
          </a:p>
          <a:p>
            <a:pPr lvl="2" eaLnBrk="1" hangingPunct="1">
              <a:buFontTx/>
              <a:buChar char="-"/>
            </a:pPr>
            <a:r>
              <a:rPr lang="en-GB" altLang="en-US" sz="1400" dirty="0">
                <a:solidFill>
                  <a:srgbClr val="0077A0"/>
                </a:solidFill>
                <a:latin typeface="HelveticaNeueLT Std" pitchFamily="6" charset="0"/>
              </a:rPr>
              <a:t>school policies, practices, resources  and institutional factors that help explain performance differences</a:t>
            </a:r>
            <a:endParaRPr lang="en-US" altLang="en-US" sz="1400" dirty="0">
              <a:solidFill>
                <a:srgbClr val="0077A0"/>
              </a:solidFill>
              <a:latin typeface="HelveticaNeueLT Std" pitchFamily="6" charset="0"/>
            </a:endParaRPr>
          </a:p>
          <a:p>
            <a:pPr eaLnBrk="1" hangingPunct="1"/>
            <a:endParaRPr lang="fr-FR" altLang="en-US" dirty="0">
              <a:solidFill>
                <a:srgbClr val="0077A0"/>
              </a:solidFill>
              <a:latin typeface="HelveticaNeueLT Std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dirty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PISA 2015 </a:t>
            </a:r>
            <a:endParaRPr lang="fr-FR" altLang="fr-FR" dirty="0">
              <a:solidFill>
                <a:srgbClr val="005681"/>
              </a:solidFill>
              <a:latin typeface="HelveticaNeueLT Std Med" pitchFamily="6" charset="0"/>
              <a:cs typeface="HelveticaNeueLT Std Med" pitchFamily="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517650"/>
            <a:ext cx="234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OECD</a:t>
            </a:r>
          </a:p>
          <a:p>
            <a:r>
              <a:rPr lang="en-GB" sz="3200" dirty="0">
                <a:solidFill>
                  <a:srgbClr val="004F9E"/>
                </a:solidFill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42651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2686" y="1535783"/>
            <a:ext cx="5235613" cy="11961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54000" rIns="0" bIns="33338">
            <a:spAutoFit/>
          </a:bodyPr>
          <a:lstStyle/>
          <a:p>
            <a:pPr marL="180000" lvl="4">
              <a:spcBef>
                <a:spcPct val="20000"/>
              </a:spcBef>
              <a:tabLst>
                <a:tab pos="5784056" algn="r"/>
              </a:tabLst>
              <a:defRPr/>
            </a:pPr>
            <a:r>
              <a:rPr lang="en-US" sz="2400" dirty="0">
                <a:solidFill>
                  <a:schemeClr val="tx2"/>
                </a:solidFill>
              </a:rPr>
              <a:t>“the ability to engage with science-related issues, and with the ideas of science, as a reflective citizen”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12686" y="3305144"/>
            <a:ext cx="5896014" cy="11961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54000" rIns="0" bIns="33338">
            <a:spAutoFit/>
          </a:bodyPr>
          <a:lstStyle/>
          <a:p>
            <a:pPr marL="180000" lvl="4">
              <a:spcBef>
                <a:spcPct val="20000"/>
              </a:spcBef>
              <a:tabLst>
                <a:tab pos="5784056" algn="r"/>
              </a:tabLst>
              <a:defRPr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 scientifically literate person is </a:t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willing to engage in reasoned discourse about science and technology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298116" y="199604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77A0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rgbClr val="005681"/>
                </a:solidFill>
                <a:latin typeface="HelveticaNeueLT Std Med" pitchFamily="6" charset="0"/>
                <a:cs typeface="HelveticaNeueLT Std Med" pitchFamily="6" charset="0"/>
              </a:rPr>
              <a:t>Science in PISA</a:t>
            </a:r>
            <a:endParaRPr lang="en-GB" dirty="0">
              <a:solidFill>
                <a:srgbClr val="005681"/>
              </a:solidFill>
              <a:latin typeface="HelveticaNeueLT Std Med" pitchFamily="6" charset="0"/>
              <a:cs typeface="HelveticaNeueLT Std Med" pitchFamily="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7" y="78581"/>
            <a:ext cx="978273" cy="978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r="7179"/>
          <a:stretch/>
        </p:blipFill>
        <p:spPr>
          <a:xfrm>
            <a:off x="6264000" y="0"/>
            <a:ext cx="352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2687" y="1535784"/>
            <a:ext cx="3933801" cy="4575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54000" rIns="0" bIns="33338">
            <a:spAutoFit/>
          </a:bodyPr>
          <a:lstStyle/>
          <a:p>
            <a:pPr marL="180000" lvl="4">
              <a:spcBef>
                <a:spcPct val="20000"/>
              </a:spcBef>
              <a:tabLst>
                <a:tab pos="5784056" algn="r"/>
              </a:tabLst>
              <a:defRPr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095985" y="21632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77A0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r>
              <a:rPr lang="fr-FR" sz="2800" b="1" dirty="0" smtClean="0"/>
              <a:t>Performance in and attitudes towards science</a:t>
            </a:r>
            <a:endParaRPr lang="en-GB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" y="137759"/>
            <a:ext cx="805679" cy="805679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84412" y="1764544"/>
            <a:ext cx="3493039" cy="21933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54000" rIns="0" bIns="33338">
            <a:spAutoFit/>
          </a:bodyPr>
          <a:lstStyle/>
          <a:p>
            <a:pPr marL="180000" lvl="4">
              <a:spcBef>
                <a:spcPct val="20000"/>
              </a:spcBef>
              <a:tabLst>
                <a:tab pos="5784056" algn="r"/>
              </a:tabLst>
              <a:defRPr/>
            </a:pPr>
            <a:r>
              <a:rPr lang="en-US" b="1" dirty="0" smtClean="0">
                <a:solidFill>
                  <a:srgbClr val="00B050"/>
                </a:solidFill>
              </a:rPr>
              <a:t>Competencies</a:t>
            </a:r>
          </a:p>
          <a:p>
            <a:pPr marL="288000" lvl="4" indent="-108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84056" algn="r"/>
              </a:tabLst>
              <a:defRPr/>
            </a:pPr>
            <a:r>
              <a:rPr lang="en-US" dirty="0" smtClean="0">
                <a:solidFill>
                  <a:srgbClr val="00B050"/>
                </a:solidFill>
              </a:rPr>
              <a:t>Explain </a:t>
            </a:r>
            <a:r>
              <a:rPr lang="en-US" dirty="0">
                <a:solidFill>
                  <a:srgbClr val="00B050"/>
                </a:solidFill>
              </a:rPr>
              <a:t>phenomena scientifically</a:t>
            </a:r>
          </a:p>
          <a:p>
            <a:pPr marL="288000" lvl="4" indent="-108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84056" algn="r"/>
              </a:tabLst>
              <a:defRPr/>
            </a:pPr>
            <a:r>
              <a:rPr lang="en-US" dirty="0">
                <a:solidFill>
                  <a:srgbClr val="00B050"/>
                </a:solidFill>
              </a:rPr>
              <a:t>Evaluate and design scientific enquiry</a:t>
            </a:r>
          </a:p>
          <a:p>
            <a:pPr marL="288000" lvl="4" indent="-108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84056" algn="r"/>
              </a:tabLst>
              <a:defRPr/>
            </a:pPr>
            <a:r>
              <a:rPr lang="en-US" dirty="0">
                <a:solidFill>
                  <a:srgbClr val="00B050"/>
                </a:solidFill>
              </a:rPr>
              <a:t>Interpret data and evidence scientifically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7166" y="3597268"/>
            <a:ext cx="3429001" cy="13623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54000" rIns="0" bIns="33338">
            <a:spAutoFit/>
          </a:bodyPr>
          <a:lstStyle/>
          <a:p>
            <a:pPr marL="180000" lvl="4">
              <a:spcBef>
                <a:spcPct val="20000"/>
              </a:spcBef>
              <a:tabLst>
                <a:tab pos="5784056" algn="r"/>
              </a:tabLst>
              <a:defRPr/>
            </a:pPr>
            <a:r>
              <a:rPr lang="en-US" b="1" dirty="0" smtClean="0">
                <a:solidFill>
                  <a:schemeClr val="tx2"/>
                </a:solidFill>
              </a:rPr>
              <a:t>Knowledge</a:t>
            </a:r>
          </a:p>
          <a:p>
            <a:pPr marL="288000" lvl="4" indent="-108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84056" algn="r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Content</a:t>
            </a:r>
            <a:endParaRPr lang="en-US" dirty="0">
              <a:solidFill>
                <a:schemeClr val="tx2"/>
              </a:solidFill>
            </a:endParaRPr>
          </a:p>
          <a:p>
            <a:pPr marL="288000" lvl="4" indent="-108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84056" algn="r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Methodological </a:t>
            </a:r>
            <a:r>
              <a:rPr lang="en-US" dirty="0">
                <a:solidFill>
                  <a:schemeClr val="tx2"/>
                </a:solidFill>
              </a:rPr>
              <a:t>procedures </a:t>
            </a:r>
            <a:endParaRPr lang="en-US" dirty="0" smtClean="0">
              <a:solidFill>
                <a:schemeClr val="tx2"/>
              </a:solidFill>
            </a:endParaRPr>
          </a:p>
          <a:p>
            <a:pPr marL="288000" lvl="4" indent="-108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84056" algn="r"/>
              </a:tabLst>
              <a:defRPr/>
            </a:pPr>
            <a:r>
              <a:rPr lang="en-US" dirty="0" smtClean="0">
                <a:solidFill>
                  <a:schemeClr val="tx2"/>
                </a:solidFill>
              </a:rPr>
              <a:t>Epistemic </a:t>
            </a:r>
            <a:r>
              <a:rPr lang="en-US" dirty="0">
                <a:solidFill>
                  <a:schemeClr val="tx2"/>
                </a:solidFill>
              </a:rPr>
              <a:t>reasons and </a:t>
            </a:r>
            <a:r>
              <a:rPr lang="en-US" dirty="0" smtClean="0">
                <a:solidFill>
                  <a:schemeClr val="tx2"/>
                </a:solidFill>
              </a:rPr>
              <a:t>ideas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815251" y="3763467"/>
            <a:ext cx="3429001" cy="1029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54000" rIns="0" bIns="33338">
            <a:spAutoFit/>
          </a:bodyPr>
          <a:lstStyle/>
          <a:p>
            <a:pPr marL="180000" lvl="4">
              <a:spcBef>
                <a:spcPct val="20000"/>
              </a:spcBef>
              <a:tabLst>
                <a:tab pos="5784056" algn="r"/>
              </a:tabLs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Attitudes</a:t>
            </a:r>
          </a:p>
          <a:p>
            <a:pPr marL="288000" lvl="4" indent="-108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84056" algn="r"/>
              </a:tabLs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Attitudes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science</a:t>
            </a:r>
          </a:p>
          <a:p>
            <a:pPr marL="288000" lvl="4" indent="-108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84056" algn="r"/>
              </a:tabLs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Scientific attitudes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977451" y="1295718"/>
            <a:ext cx="3429001" cy="1029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54000" rIns="0" bIns="33338">
            <a:spAutoFit/>
          </a:bodyPr>
          <a:lstStyle/>
          <a:p>
            <a:pPr marL="180000" lvl="4">
              <a:spcBef>
                <a:spcPct val="20000"/>
              </a:spcBef>
              <a:tabLst>
                <a:tab pos="5784056" algn="r"/>
              </a:tabLs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Context</a:t>
            </a:r>
          </a:p>
          <a:p>
            <a:pPr marL="288000" lvl="4" indent="-108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84056" algn="r"/>
              </a:tabLs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Personal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local, global</a:t>
            </a:r>
          </a:p>
          <a:p>
            <a:pPr marL="288000" lvl="4" indent="-108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784056" algn="r"/>
              </a:tabLs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Current and historical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0" y="1993307"/>
            <a:ext cx="1565860" cy="1354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90367" y="1203158"/>
            <a:ext cx="1694045" cy="607553"/>
          </a:xfrm>
          <a:prstGeom prst="wedgeRoundRectCallout">
            <a:avLst>
              <a:gd name="adj1" fmla="val -68934"/>
              <a:gd name="adj2" fmla="val 62500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Think like a scientist!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97930" y="166529"/>
            <a:ext cx="3546297" cy="564992"/>
          </a:xfrm>
        </p:spPr>
        <p:txBody>
          <a:bodyPr/>
          <a:lstStyle/>
          <a:p>
            <a:r>
              <a:rPr lang="en-US" altLang="en-US" sz="3600" dirty="0" smtClean="0">
                <a:latin typeface="HelveticaNeueLT Std Med" pitchFamily="6" charset="0"/>
              </a:rPr>
              <a:t/>
            </a:r>
            <a:br>
              <a:rPr lang="en-US" altLang="en-US" sz="3600" dirty="0" smtClean="0">
                <a:latin typeface="HelveticaNeueLT Std Med" pitchFamily="6" charset="0"/>
              </a:rPr>
            </a:b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HelveticaNeueLT Std Med" pitchFamily="6" charset="0"/>
              </a:rPr>
              <a:t/>
            </a:r>
            <a:br>
              <a:rPr lang="en-US" altLang="en-US" sz="3600" dirty="0">
                <a:latin typeface="HelveticaNeueLT Std Med" pitchFamily="6" charset="0"/>
              </a:rPr>
            </a:br>
            <a:r>
              <a:rPr lang="en-US" altLang="en-US" sz="3600" dirty="0" smtClean="0">
                <a:latin typeface="HelveticaNeueLT Std Med" pitchFamily="6" charset="0"/>
              </a:rPr>
              <a:t/>
            </a:r>
            <a:br>
              <a:rPr lang="en-US" altLang="en-US" sz="3600" dirty="0" smtClean="0">
                <a:latin typeface="HelveticaNeueLT Std Med" pitchFamily="6" charset="0"/>
              </a:rPr>
            </a:br>
            <a:endParaRPr lang="en-US" altLang="en-US" sz="2800" dirty="0">
              <a:latin typeface="HelveticaNeueLT Std Med" pitchFamily="6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336476857"/>
              </p:ext>
            </p:extLst>
          </p:nvPr>
        </p:nvGraphicFramePr>
        <p:xfrm>
          <a:off x="3425252" y="89209"/>
          <a:ext cx="5261548" cy="493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2"/>
          <p:cNvSpPr txBox="1"/>
          <p:nvPr/>
        </p:nvSpPr>
        <p:spPr>
          <a:xfrm rot="5400000">
            <a:off x="4400028" y="-313682"/>
            <a:ext cx="246810" cy="960420"/>
          </a:xfrm>
          <a:prstGeom prst="rect">
            <a:avLst/>
          </a:prstGeom>
        </p:spPr>
        <p:txBody>
          <a:bodyPr vert="vert270"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latin typeface="HelveticaNeueLT Std"/>
                <a:cs typeface="HelveticaNeueLT Std"/>
              </a:rPr>
              <a:t>Mean score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717985" y="4932278"/>
            <a:ext cx="2638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HelveticaNeueLT Std"/>
                <a:ea typeface="+mn-ea"/>
                <a:cs typeface="HelveticaNeueLT Std"/>
              </a:rPr>
              <a:t>10 countries perform below this line…</a:t>
            </a:r>
          </a:p>
        </p:txBody>
      </p:sp>
      <p:sp>
        <p:nvSpPr>
          <p:cNvPr id="3" name="Rechteck 2"/>
          <p:cNvSpPr/>
          <p:nvPr/>
        </p:nvSpPr>
        <p:spPr>
          <a:xfrm>
            <a:off x="6580681" y="2345962"/>
            <a:ext cx="137303" cy="2678650"/>
          </a:xfrm>
          <a:prstGeom prst="rect">
            <a:avLst/>
          </a:prstGeom>
          <a:solidFill>
            <a:srgbClr val="D0443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580681" y="2068770"/>
            <a:ext cx="137304" cy="277192"/>
          </a:xfrm>
          <a:prstGeom prst="rect">
            <a:avLst/>
          </a:prstGeom>
          <a:solidFill>
            <a:srgbClr val="E4B92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582034" y="206375"/>
            <a:ext cx="136800" cy="1858927"/>
          </a:xfrm>
          <a:prstGeom prst="rect">
            <a:avLst/>
          </a:prstGeom>
          <a:solidFill>
            <a:srgbClr val="0077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7815037" y="53116"/>
            <a:ext cx="12723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400" b="1" dirty="0">
                <a:solidFill>
                  <a:srgbClr val="E4B921"/>
                </a:solidFill>
                <a:latin typeface="HelveticaNeueLT Std" pitchFamily="6" charset="0"/>
                <a:ea typeface="Lucida Grande" pitchFamily="6" charset="0"/>
              </a:rPr>
              <a:t>Figure I.2.14</a:t>
            </a:r>
            <a:r>
              <a:rPr lang="it-IT" altLang="en-US" sz="1400" b="1" dirty="0">
                <a:solidFill>
                  <a:srgbClr val="E4B921"/>
                </a:solidFill>
                <a:latin typeface="HelveticaNeueLT Std" pitchFamily="6" charset="0"/>
                <a:ea typeface="Lucida Grande" pitchFamily="6" charset="0"/>
              </a:rPr>
              <a:t> </a:t>
            </a:r>
            <a:endParaRPr lang="en-US" altLang="en-US" sz="1400" b="1" dirty="0">
              <a:solidFill>
                <a:srgbClr val="E4B921"/>
              </a:solidFill>
              <a:latin typeface="HelveticaNeueLT Std" pitchFamily="6" charset="0"/>
              <a:ea typeface="Lucida Grande" pitchFamily="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241" y="207004"/>
            <a:ext cx="3488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  <a:cs typeface="Arial" panose="020B0604020202020204" pitchFamily="34" charset="0"/>
              </a:rPr>
              <a:t>Mean science performance</a:t>
            </a: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84" y="731521"/>
            <a:ext cx="31916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7A0"/>
                </a:solidFill>
              </a:rPr>
              <a:t>SNAPSHOT - Russia’s performance in science</a:t>
            </a:r>
          </a:p>
          <a:p>
            <a:endParaRPr lang="en-GB" sz="1600" dirty="0"/>
          </a:p>
          <a:p>
            <a:r>
              <a:rPr lang="en-GB" sz="1400" dirty="0" smtClean="0">
                <a:solidFill>
                  <a:srgbClr val="FF0000"/>
                </a:solidFill>
              </a:rPr>
              <a:t>2015</a:t>
            </a:r>
            <a:r>
              <a:rPr lang="en-GB" sz="1400" dirty="0" smtClean="0">
                <a:solidFill>
                  <a:srgbClr val="002060"/>
                </a:solidFill>
              </a:rPr>
              <a:t> RF mean score = </a:t>
            </a:r>
            <a:r>
              <a:rPr lang="en-GB" sz="1400" b="1" dirty="0" smtClean="0">
                <a:solidFill>
                  <a:srgbClr val="002060"/>
                </a:solidFill>
              </a:rPr>
              <a:t>487</a:t>
            </a:r>
          </a:p>
          <a:p>
            <a:r>
              <a:rPr lang="en-GB" sz="1400" dirty="0" smtClean="0">
                <a:solidFill>
                  <a:srgbClr val="002060"/>
                </a:solidFill>
              </a:rPr>
              <a:t>[OECD average = </a:t>
            </a:r>
            <a:r>
              <a:rPr lang="en-GB" sz="1400" b="1" dirty="0" smtClean="0">
                <a:solidFill>
                  <a:srgbClr val="002060"/>
                </a:solidFill>
              </a:rPr>
              <a:t>493</a:t>
            </a:r>
            <a:r>
              <a:rPr lang="en-GB" sz="1400" dirty="0" smtClean="0">
                <a:solidFill>
                  <a:srgbClr val="002060"/>
                </a:solidFill>
              </a:rPr>
              <a:t>]</a:t>
            </a:r>
          </a:p>
          <a:p>
            <a:endParaRPr lang="en-GB" sz="1400" dirty="0" smtClean="0">
              <a:solidFill>
                <a:srgbClr val="002060"/>
              </a:solidFill>
            </a:endParaRPr>
          </a:p>
          <a:p>
            <a:r>
              <a:rPr lang="en-GB" sz="1400" dirty="0">
                <a:solidFill>
                  <a:srgbClr val="D04432"/>
                </a:solidFill>
              </a:rPr>
              <a:t>OECD:</a:t>
            </a:r>
          </a:p>
          <a:p>
            <a:r>
              <a:rPr lang="en-GB" sz="1400" dirty="0">
                <a:solidFill>
                  <a:srgbClr val="002060"/>
                </a:solidFill>
              </a:rPr>
              <a:t>2006 – </a:t>
            </a:r>
            <a:r>
              <a:rPr lang="en-GB" sz="1400" dirty="0" smtClean="0">
                <a:solidFill>
                  <a:srgbClr val="002060"/>
                </a:solidFill>
              </a:rPr>
              <a:t>2015 av. gain </a:t>
            </a:r>
            <a:r>
              <a:rPr lang="en-GB" sz="1400" dirty="0">
                <a:solidFill>
                  <a:srgbClr val="002060"/>
                </a:solidFill>
              </a:rPr>
              <a:t>= </a:t>
            </a:r>
            <a:r>
              <a:rPr lang="en-GB" sz="1400" b="1" dirty="0">
                <a:solidFill>
                  <a:srgbClr val="002060"/>
                </a:solidFill>
              </a:rPr>
              <a:t>+5</a:t>
            </a:r>
          </a:p>
          <a:p>
            <a:endParaRPr lang="en-GB" sz="1400" dirty="0">
              <a:solidFill>
                <a:srgbClr val="002060"/>
              </a:solidFill>
            </a:endParaRPr>
          </a:p>
          <a:p>
            <a:r>
              <a:rPr lang="en-GB" sz="1400" dirty="0" smtClean="0">
                <a:solidFill>
                  <a:srgbClr val="0077A0"/>
                </a:solidFill>
              </a:rPr>
              <a:t>Russian Federation:</a:t>
            </a:r>
          </a:p>
          <a:p>
            <a:endParaRPr lang="en-GB" sz="1400" dirty="0" smtClean="0">
              <a:solidFill>
                <a:srgbClr val="0077A0"/>
              </a:solidFill>
            </a:endParaRPr>
          </a:p>
          <a:p>
            <a:r>
              <a:rPr lang="en-GB" sz="1400" dirty="0" smtClean="0">
                <a:solidFill>
                  <a:srgbClr val="002060"/>
                </a:solidFill>
              </a:rPr>
              <a:t>2006 mean score = </a:t>
            </a:r>
            <a:r>
              <a:rPr lang="en-GB" sz="1400" b="1" dirty="0" smtClean="0">
                <a:solidFill>
                  <a:srgbClr val="002060"/>
                </a:solidFill>
              </a:rPr>
              <a:t>479</a:t>
            </a:r>
          </a:p>
          <a:p>
            <a:r>
              <a:rPr lang="en-GB" sz="1400" dirty="0" smtClean="0">
                <a:solidFill>
                  <a:srgbClr val="002060"/>
                </a:solidFill>
              </a:rPr>
              <a:t>2006 – 2015 gain = </a:t>
            </a:r>
            <a:r>
              <a:rPr lang="en-GB" sz="1400" b="1" dirty="0" smtClean="0">
                <a:solidFill>
                  <a:srgbClr val="002060"/>
                </a:solidFill>
              </a:rPr>
              <a:t>+8</a:t>
            </a:r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1400" dirty="0" smtClean="0">
                <a:solidFill>
                  <a:srgbClr val="002060"/>
                </a:solidFill>
              </a:rPr>
              <a:t>Decrease low perform. students = </a:t>
            </a:r>
            <a:r>
              <a:rPr lang="en-GB" sz="1400" b="1" dirty="0" smtClean="0">
                <a:solidFill>
                  <a:srgbClr val="002060"/>
                </a:solidFill>
              </a:rPr>
              <a:t>4%</a:t>
            </a:r>
          </a:p>
          <a:p>
            <a:r>
              <a:rPr lang="en-GB" sz="1400" dirty="0" smtClean="0">
                <a:solidFill>
                  <a:srgbClr val="002060"/>
                </a:solidFill>
              </a:rPr>
              <a:t>High performing =  no sig. change</a:t>
            </a:r>
            <a:endParaRPr lang="en-GB" sz="1400" dirty="0">
              <a:solidFill>
                <a:srgbClr val="002060"/>
              </a:solidFill>
            </a:endParaRPr>
          </a:p>
          <a:p>
            <a:r>
              <a:rPr lang="en-GB" sz="1400" dirty="0" smtClean="0">
                <a:solidFill>
                  <a:srgbClr val="002060"/>
                </a:solidFill>
              </a:rPr>
              <a:t>Gender: boys = marginally higher than girls in top performers</a:t>
            </a:r>
          </a:p>
          <a:p>
            <a:endParaRPr lang="en-GB" sz="1400" dirty="0">
              <a:solidFill>
                <a:srgbClr val="002060"/>
              </a:solidFill>
            </a:endParaRPr>
          </a:p>
          <a:p>
            <a:r>
              <a:rPr lang="en-GB" sz="1400" dirty="0" smtClean="0">
                <a:solidFill>
                  <a:srgbClr val="002060"/>
                </a:solidFill>
              </a:rPr>
              <a:t>[High performing countries??]</a:t>
            </a:r>
          </a:p>
        </p:txBody>
      </p:sp>
    </p:spTree>
    <p:extLst>
      <p:ext uri="{BB962C8B-B14F-4D97-AF65-F5344CB8AC3E}">
        <p14:creationId xmlns:p14="http://schemas.microsoft.com/office/powerpoint/2010/main" val="72753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6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7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9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11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2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3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4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1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66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17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68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19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21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2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23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1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3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9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1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2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8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4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6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2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8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34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86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12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38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64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16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2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68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94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46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72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98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24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76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02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28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54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8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6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  <p:bldP spid="2" grpId="0"/>
      <p:bldP spid="3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" y="138998"/>
            <a:ext cx="8229600" cy="857250"/>
          </a:xfrm>
        </p:spPr>
        <p:txBody>
          <a:bodyPr/>
          <a:lstStyle/>
          <a:p>
            <a:r>
              <a:rPr lang="en-GB" sz="2400" dirty="0"/>
              <a:t>https://www.oecd.org/pisa/test/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26" y="978669"/>
            <a:ext cx="5271397" cy="396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6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_Webinar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ProjectMembers xmlns="e17e282e-9611-44ec-9739-20d5a34fe778">
      <UserInfo>
        <DisplayName>BELFALI Yuri, EDU/ECS</DisplayName>
        <AccountId>234</AccountId>
        <AccountType/>
      </UserInfo>
      <UserInfo>
        <DisplayName>FERNANDEZ Deborah, EDU</DisplayName>
        <AccountId>181</AccountId>
        <AccountType/>
      </UserInfo>
      <UserInfo>
        <DisplayName>BRADSHAW Jenny, EDU/ECS</DisplayName>
        <AccountId>226</AccountId>
        <AccountType/>
      </UserInfo>
      <UserInfo>
        <DisplayName>TAGUMA Miho, EDU/ECS</DisplayName>
        <AccountId>147</AccountId>
        <AccountType/>
      </UserInfo>
      <UserInfo>
        <DisplayName>TREMBLAY Karine, EDU/ECS</DisplayName>
        <AccountId>192</AccountId>
        <AccountType/>
      </UserInfo>
      <UserInfo>
        <DisplayName>SANTIAGO Paulo, EDU/PAI</DisplayName>
        <AccountId>165</AccountId>
        <AccountType/>
      </UserInfo>
      <UserInfo>
        <DisplayName>WARD Michael, DCD/GPP</DisplayName>
        <AccountId>496</AccountId>
        <AccountType/>
      </UserInfo>
      <UserInfo>
        <DisplayName>HALGREEN Tue, EDU/ECS</DisplayName>
        <AccountId>198</AccountId>
        <AccountType/>
      </UserInfo>
    </OECDProjectMembers>
    <OECDProjectManager xmlns="e17e282e-9611-44ec-9739-20d5a34fe778">
      <UserInfo>
        <DisplayName/>
        <AccountId>234</AccountId>
        <AccountType/>
      </UserInfo>
    </OECDProjectManager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efa18019-c5e7-4d07-b5cf-a61d17d44208</TermId>
        </TermInfo>
      </Terms>
    </eShareTopicTaxHTField0>
    <OECDProjectLookup xmlns="e17e282e-9611-44ec-9739-20d5a34fe778">37</OECDProjectLookup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2.1.1 Education, Economy and Society</TermName>
          <TermId xmlns="http://schemas.microsoft.com/office/infopath/2007/PartnerControls">d0d5dbd6-505f-49ef-b8b8-c53a83cbe5d6</TermId>
        </TermInfo>
      </Terms>
    </eSharePWBTaxHTField0>
    <TaxCatchAll xmlns="ca82dde9-3436-4d3d-bddd-d31447390034">
      <Value>21</Value>
      <Value>40</Value>
      <Value>951</Value>
      <Value>422</Value>
      <Value>431</Value>
    </TaxCatchAll>
    <kd75f6e4f01741a8b1cee43ec2c0a7ac xmlns="e17e282e-9611-44ec-9739-20d5a34fe77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EDU/ECS</TermName>
          <TermId xmlns="http://schemas.microsoft.com/office/infopath/2007/PartnerControls">ab69fda1-b239-4545-8039-cf3120a6554f</TermId>
        </TermInfo>
      </Terms>
    </kd75f6e4f01741a8b1cee43ec2c0a7ac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ECS division management</TermName>
          <TermId xmlns="http://schemas.microsoft.com/office/infopath/2007/PartnerControls">0273de6d-9c95-4c45-b085-fff7a4788186</TermId>
        </TermInfo>
      </Terms>
    </eShareKeywordsTaxHTField0>
    <m49dce442af64f59b762f831aa8de435 xmlns="1684bd79-52b6-45ad-8153-7a6215e64acc">
      <Terms xmlns="http://schemas.microsoft.com/office/infopath/2007/PartnerControls"/>
    </m49dce442af64f59b762f831aa8de435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 Policy Committee</TermName>
          <TermId xmlns="http://schemas.microsoft.com/office/infopath/2007/PartnerControls">c67b295a-63a1-442e-96af-7f8610159b9a</TermId>
        </TermInfo>
      </Terms>
    </eShareCommitteeTaxHTField0>
    <OECDKimBussinessContext xmlns="54c4cd27-f286-408f-9ce0-33c1e0f3ab39" xsi:nil="true"/>
    <OECDlanguage xmlns="ca82dde9-3436-4d3d-bddd-d31447390034">English</OECDlanguage>
    <OECDMainProject xmlns="e17e282e-9611-44ec-9739-20d5a34fe778" xsi:nil="true"/>
    <OECDExpirationDate xmlns="1684bd79-52b6-45ad-8153-7a6215e64acc" xsi:nil="true"/>
    <OECDCommunityDocumentID xmlns="e17e282e-9611-44ec-9739-20d5a34fe778" xsi:nil="true"/>
    <OECDTagsCache xmlns="e17e282e-9611-44ec-9739-20d5a34fe778" xsi:nil="true"/>
    <OECDMeetingDate xmlns="54c4cd27-f286-408f-9ce0-33c1e0f3ab39" xsi:nil="true"/>
    <OECDSharingStatus xmlns="e17e282e-9611-44ec-9739-20d5a34fe778" xsi:nil="true"/>
    <OECDCommunityDocumentURL xmlns="e17e282e-9611-44ec-9739-20d5a34fe778" xsi:nil="true"/>
    <OECDPinnedBy xmlns="e17e282e-9611-44ec-9739-20d5a34fe778">
      <UserInfo>
        <DisplayName/>
        <AccountId xsi:nil="true"/>
        <AccountType/>
      </UserInfo>
    </OECDPinnedBy>
    <OECDKimProvenance xmlns="54c4cd27-f286-408f-9ce0-33c1e0f3ab39" xsi:nil="true"/>
    <OECDKimStatus xmlns="54c4cd27-f286-408f-9ce0-33c1e0f3ab39">Draft</OECDKimStatus>
    <fa9e4784786d4da6a600e050e04c81aa xmlns="e17e282e-9611-44ec-9739-20d5a34fe778" xsi:nil="true"/>
    <f94ef5d5be104a9b994d4c7c4f3d268a xmlns="e17e282e-9611-44ec-9739-20d5a34fe778" xsi:nil="true"/>
    <eShareHorizProjTaxHTField0 xmlns="1684bd79-52b6-45ad-8153-7a6215e64acc" xsi:nil="true"/>
    <OECDAllRelatedUsers xmlns="1684bd79-52b6-45ad-8153-7a6215e64acc">
      <UserInfo>
        <DisplayName>BELFALI Yuri, EDU/ECS</DisplayName>
        <AccountId>234</AccountId>
        <AccountType/>
      </UserInfo>
      <UserInfo>
        <DisplayName>BELFALI Yuri, EDU/ECS</DisplayName>
        <AccountId>234</AccountId>
        <AccountType/>
      </UserInfo>
      <UserInfo>
        <DisplayName>FERNANDEZ Deborah, EDU</DisplayName>
        <AccountId>181</AccountId>
        <AccountType/>
      </UserInfo>
      <UserInfo>
        <DisplayName>BRADSHAW Jenny, EDU/ECS</DisplayName>
        <AccountId>226</AccountId>
        <AccountType/>
      </UserInfo>
      <UserInfo>
        <DisplayName>TAGUMA Miho, EDU/ECS</DisplayName>
        <AccountId>147</AccountId>
        <AccountType/>
      </UserInfo>
      <UserInfo>
        <DisplayName>TREMBLAY Karine, EDU/ECS</DisplayName>
        <AccountId>192</AccountId>
        <AccountType/>
      </UserInfo>
      <UserInfo>
        <DisplayName>SANTIAGO Paulo, EDU/PAI</DisplayName>
        <AccountId>165</AccountId>
        <AccountType/>
      </UserInfo>
      <UserInfo>
        <DisplayName>WARD Michael, DCD/GPP</DisplayName>
        <AccountId>496</AccountId>
        <AccountType/>
      </UserInfo>
      <UserInfo>
        <DisplayName>HALGREEN Tue, EDU/ECS</DisplayName>
        <AccountId>198</AccountId>
        <AccountType/>
      </UserInfo>
      <UserInfo>
        <DisplayName>BELFALI Yuri, EDU/ECS</DisplayName>
        <AccountId>234</AccountId>
        <AccountType/>
      </UserInfo>
      <UserInfo>
        <DisplayName>BELFALI Yuri, EDU/ECS</DisplayName>
        <AccountId>234</AccountId>
        <AccountType/>
      </UserInfo>
    </OECDAllRelated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14A2018E1BB9544A8FBAB2EE07D37855" ma:contentTypeVersion="118" ma:contentTypeDescription="" ma:contentTypeScope="" ma:versionID="5422597bf545c21ea948cc78f2a09fe9">
  <xsd:schema xmlns:xsd="http://www.w3.org/2001/XMLSchema" xmlns:xs="http://www.w3.org/2001/XMLSchema" xmlns:p="http://schemas.microsoft.com/office/2006/metadata/properties" xmlns:ns2="54c4cd27-f286-408f-9ce0-33c1e0f3ab39" xmlns:ns3="1684bd79-52b6-45ad-8153-7a6215e64acc" xmlns:ns4="ca82dde9-3436-4d3d-bddd-d31447390034" xmlns:ns5="e17e282e-9611-44ec-9739-20d5a34fe778" xmlns:ns6="c9f238dd-bb73-4aef-a7a5-d644ad823e52" targetNamespace="http://schemas.microsoft.com/office/2006/metadata/properties" ma:root="true" ma:fieldsID="c6010e938c1472e9f94f42e538e0f4e7" ns2:_="" ns3:_="" ns4:_="" ns5:_="" ns6:_="">
    <xsd:import namespace="54c4cd27-f286-408f-9ce0-33c1e0f3ab39"/>
    <xsd:import namespace="1684bd79-52b6-45ad-8153-7a6215e64acc"/>
    <xsd:import namespace="ca82dde9-3436-4d3d-bddd-d31447390034"/>
    <xsd:import namespace="e17e282e-9611-44ec-9739-20d5a34fe778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5:OECDTagsCache" minOccurs="0"/>
                <xsd:element ref="ns3:_dlc_DocIdUrl" minOccurs="0"/>
                <xsd:element ref="ns6:eShareCountryTaxHTField0" minOccurs="0"/>
                <xsd:element ref="ns6:eShareTopicTaxHTField0" minOccurs="0"/>
                <xsd:element ref="ns6:eShareKeywordsTaxHTField0" minOccurs="0"/>
                <xsd:element ref="ns6:eShareCommitteeTaxHTField0" minOccurs="0"/>
                <xsd:element ref="ns6:eSharePWBTaxHTField0" minOccurs="0"/>
                <xsd:element ref="ns5:f94ef5d5be104a9b994d4c7c4f3d268a" minOccurs="0"/>
                <xsd:element ref="ns4:TaxCatchAll" minOccurs="0"/>
                <xsd:element ref="ns3:_dlc_DocIdPersistId" minOccurs="0"/>
                <xsd:element ref="ns4:TaxCatchAllLabel" minOccurs="0"/>
                <xsd:element ref="ns2:OECDKimProvenance" minOccurs="0"/>
                <xsd:element ref="ns3:_dlc_DocId" minOccurs="0"/>
                <xsd:element ref="ns5:fa9e4784786d4da6a600e050e04c81aa" minOccurs="0"/>
                <xsd:element ref="ns2:OECDKimBussinessContext" minOccurs="0"/>
                <xsd:element ref="ns5:Project_x003a_Project_x0020_status" minOccurs="0"/>
                <xsd:element ref="ns3:m49dce442af64f59b762f831aa8de435" minOccurs="0"/>
                <xsd:element ref="ns5:kd75f6e4f01741a8b1cee43ec2c0a7ac" minOccurs="0"/>
                <xsd:element ref="ns5:OECDSharingStatus" minOccurs="0"/>
                <xsd:element ref="ns5:OECDCommunityDocumentURL" minOccurs="0"/>
                <xsd:element ref="ns5:OECDCommunityDocumentID" minOccurs="0"/>
                <xsd:element ref="ns3:eShareHorizProjTaxHTField0" minOccurs="0"/>
                <xsd:element ref="ns3:OECDAllRelated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Provenance" ma:index="29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KimBussinessContext" ma:index="36" nillable="true" ma:displayName="Kim business context" ma:description="" ma:hidden="true" ma:internalName="OECDKimBussinessContex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4bd79-52b6-45ad-8153-7a6215e64acc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_dlc_DocIdUrl" ma:index="18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0" nillable="true" ma:displayName="Document ID" ma:description="" ma:hidden="true" ma:internalName="_dlc_DocId" ma:readOnly="true">
      <xsd:simpleType>
        <xsd:restriction base="dms:Text"/>
      </xsd:simpleType>
    </xsd:element>
    <xsd:element name="m49dce442af64f59b762f831aa8de435" ma:index="38" nillable="true" ma:taxonomy="true" ma:internalName="m49dce442af64f59b762f831aa8de435" ma:taxonomyFieldName="OECDHorizontalProjects" ma:displayName="Horizontal project" ma:readOnly="false" ma:default="" ma:fieldId="649dce44-2af6-4f59-b762-f831aa8de435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4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7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26" nillable="true" ma:displayName="Taxonomy Catch All Column" ma:hidden="true" ma:list="{510acfa0-d58a-46a0-af1e-eb8c813eb6b2}" ma:internalName="TaxCatchAll" ma:showField="CatchAllData" ma:web="1684bd79-52b6-45ad-8153-7a6215e64a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hidden="true" ma:list="{510acfa0-d58a-46a0-af1e-eb8c813eb6b2}" ma:internalName="TaxCatchAllLabel" ma:readOnly="true" ma:showField="CatchAllDataLabel" ma:web="1684bd79-52b6-45ad-8153-7a6215e64a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e282e-9611-44ec-9739-20d5a34fe778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e121798c-086c-442d-894f-40b8a8686382" ma:internalName="OECDProjectLookup" ma:readOnly="false" ma:showField="OECDShortProjectName" ma:web="e17e282e-9611-44ec-9739-20d5a34fe778">
      <xsd:simpleType>
        <xsd:restriction base="dms:Unknown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e121798c-086c-442d-894f-40b8a8686382" ma:internalName="OECDMainProject" ma:readOnly="false" ma:showField="OECDShortProjectName">
      <xsd:simpleType>
        <xsd:restriction base="dms:Unknown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f94ef5d5be104a9b994d4c7c4f3d268a" ma:index="25" nillable="true" ma:displayName="Deliverable partners_0" ma:hidden="true" ma:internalName="f94ef5d5be104a9b994d4c7c4f3d268a">
      <xsd:simpleType>
        <xsd:restriction base="dms:Note"/>
      </xsd:simpleType>
    </xsd:element>
    <xsd:element name="fa9e4784786d4da6a600e050e04c81aa" ma:index="32" nillable="true" ma:displayName="Deliverable owner_0" ma:hidden="true" ma:internalName="fa9e4784786d4da6a600e050e04c81aa">
      <xsd:simpleType>
        <xsd:restriction base="dms:Note"/>
      </xsd:simpleType>
    </xsd:element>
    <xsd:element name="Project_x003a_Project_x0020_status" ma:index="37" nillable="true" ma:displayName="Project:Project status" ma:hidden="true" ma:list="e121798c-086c-442d-894f-40b8a8686382" ma:internalName="Project_x003A_Project_x0020_status" ma:readOnly="true" ma:showField="OECDProjectStatus" ma:web="e17e282e-9611-44ec-9739-20d5a34fe778">
      <xsd:simpleType>
        <xsd:restriction base="dms:Lookup"/>
      </xsd:simpleType>
    </xsd:element>
    <xsd:element name="kd75f6e4f01741a8b1cee43ec2c0a7ac" ma:index="39" nillable="true" ma:taxonomy="true" ma:internalName="kd75f6e4f01741a8b1cee43ec2c0a7ac" ma:taxonomyFieldName="OECDProjectOwnerStructure" ma:displayName="Project owner" ma:readOnly="false" ma:default="" ma:fieldId="4d75f6e4-f017-41a8-b1ce-e43ec2c0a7ac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41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42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3" nillable="true" ma:displayName="O.N.E Community Document ID" ma:decimals="0" ma:description="" ma:hidden="true" ma:internalName="OECDCommunityDocument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20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21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3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4" nillable="true" ma:taxonomy="true" ma:internalName="eSharePWBTaxHTField0" ma:taxonomyFieldName="OECDPWB" ma:displayName="PWB" ma:readOnly="false" ma:fieldId="{fe327ce1-b783-48aa-9b0b-52ad26d1c9f6}" ma:taxonomyMulti="true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5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6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Props1.xml><?xml version="1.0" encoding="utf-8"?>
<ds:datastoreItem xmlns:ds="http://schemas.openxmlformats.org/officeDocument/2006/customXml" ds:itemID="{1D210CF1-26B8-42D7-81CA-3FFE0799C8F6}">
  <ds:schemaRefs>
    <ds:schemaRef ds:uri="http://purl.org/dc/terms/"/>
    <ds:schemaRef ds:uri="c9f238dd-bb73-4aef-a7a5-d644ad823e52"/>
    <ds:schemaRef ds:uri="54c4cd27-f286-408f-9ce0-33c1e0f3ab39"/>
    <ds:schemaRef ds:uri="http://purl.org/dc/dcmitype/"/>
    <ds:schemaRef ds:uri="e17e282e-9611-44ec-9739-20d5a34fe778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ca82dde9-3436-4d3d-bddd-d31447390034"/>
    <ds:schemaRef ds:uri="1684bd79-52b6-45ad-8153-7a6215e64a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A05C464-099E-43F2-BC03-A74C55578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1684bd79-52b6-45ad-8153-7a6215e64acc"/>
    <ds:schemaRef ds:uri="ca82dde9-3436-4d3d-bddd-d31447390034"/>
    <ds:schemaRef ds:uri="e17e282e-9611-44ec-9739-20d5a34fe778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3619A8-F522-4E31-8443-A600D2D0BC2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DCFFEEC-BC41-4E33-B169-02D3C895F918}">
  <ds:schemaRefs>
    <ds:schemaRef ds:uri="http://www.oecd.org/eshare/projectsentre/CtFieldPriority/"/>
    <ds:schemaRef ds:uri="http://schemas.microsoft.com/2003/10/Serialization/Arrays"/>
  </ds:schemaRefs>
</ds:datastoreItem>
</file>

<file path=customXml/itemProps5.xml><?xml version="1.0" encoding="utf-8"?>
<ds:datastoreItem xmlns:ds="http://schemas.openxmlformats.org/officeDocument/2006/customXml" ds:itemID="{1448E594-0C73-471E-AA87-D522A5800D0F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7360117F-40CB-492B-B1E0-471D04E6266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512</Words>
  <Application>Microsoft Office PowerPoint</Application>
  <PresentationFormat>Экран (16:9)</PresentationFormat>
  <Paragraphs>196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PISA_WebinarCover</vt:lpstr>
      <vt:lpstr>1_Custom Design</vt:lpstr>
      <vt:lpstr>2_Custom Design</vt:lpstr>
      <vt:lpstr>Презентация PowerPoint</vt:lpstr>
      <vt:lpstr>Russia’s participation in PISA</vt:lpstr>
      <vt:lpstr>What is PISA?    (Focus and Key Issues)</vt:lpstr>
      <vt:lpstr>What is PISA?  (Content and Outputs)</vt:lpstr>
      <vt:lpstr>PISA 2015 </vt:lpstr>
      <vt:lpstr>Презентация PowerPoint</vt:lpstr>
      <vt:lpstr>Презентация PowerPoint</vt:lpstr>
      <vt:lpstr>    </vt:lpstr>
      <vt:lpstr>https://www.oecd.org/pisa/test/</vt:lpstr>
      <vt:lpstr>What about Mathematics and Reading?</vt:lpstr>
      <vt:lpstr>Thank you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Kilcoyne</dc:creator>
  <cp:lastModifiedBy>Кирющенко Ольга Станиславовна</cp:lastModifiedBy>
  <cp:revision>105</cp:revision>
  <cp:lastPrinted>2016-12-02T16:43:18Z</cp:lastPrinted>
  <dcterms:created xsi:type="dcterms:W3CDTF">2016-10-19T19:28:39Z</dcterms:created>
  <dcterms:modified xsi:type="dcterms:W3CDTF">2016-12-06T09:16:59Z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Country">
    <vt:lpwstr/>
  </property>
  <property fmtid="{D5CDD505-2E9C-101B-9397-08002B2CF9AE}" pid="3" name="OECDTopic">
    <vt:lpwstr>21;#Education|efa18019-c5e7-4d07-b5cf-a61d17d44208</vt:lpwstr>
  </property>
  <property fmtid="{D5CDD505-2E9C-101B-9397-08002B2CF9AE}" pid="4" name="OECDOrganisation">
    <vt:lpwstr/>
  </property>
  <property fmtid="{D5CDD505-2E9C-101B-9397-08002B2CF9AE}" pid="5" name="OECDCommittee">
    <vt:lpwstr>40;#Education Policy Committee|c67b295a-63a1-442e-96af-7f8610159b9a</vt:lpwstr>
  </property>
  <property fmtid="{D5CDD505-2E9C-101B-9397-08002B2CF9AE}" pid="6" name="ContentTypeId">
    <vt:lpwstr>0x0101008B4DD370EC31429186F3AD49F0D3098F00D44DBCB9EB4F45278CB5C9765BE5299500A4858B360C6A491AA753F8BCA47AA9100014A2018E1BB9544A8FBAB2EE07D37855</vt:lpwstr>
  </property>
  <property fmtid="{D5CDD505-2E9C-101B-9397-08002B2CF9AE}" pid="7" name="OECDPWB">
    <vt:lpwstr>422;#2.1.1 Education, Economy and Society|d0d5dbd6-505f-49ef-b8b8-c53a83cbe5d6</vt:lpwstr>
  </property>
  <property fmtid="{D5CDD505-2E9C-101B-9397-08002B2CF9AE}" pid="8" name="eShareOrganisationTaxHTField0">
    <vt:lpwstr/>
  </property>
  <property fmtid="{D5CDD505-2E9C-101B-9397-08002B2CF9AE}" pid="9" name="OECDKeywords">
    <vt:lpwstr>951;#ECS division management|0273de6d-9c95-4c45-b085-fff7a4788186</vt:lpwstr>
  </property>
  <property fmtid="{D5CDD505-2E9C-101B-9397-08002B2CF9AE}" pid="10" name="OECDHorizontalProjects">
    <vt:lpwstr/>
  </property>
  <property fmtid="{D5CDD505-2E9C-101B-9397-08002B2CF9AE}" pid="11" name="OECDProjectOwnerStructure">
    <vt:lpwstr>431;#EDU/ECS|ab69fda1-b239-4545-8039-cf3120a6554f</vt:lpwstr>
  </property>
</Properties>
</file>