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9" r:id="rId3"/>
    <p:sldId id="307" r:id="rId4"/>
    <p:sldId id="301" r:id="rId5"/>
    <p:sldId id="294" r:id="rId6"/>
    <p:sldId id="274" r:id="rId7"/>
    <p:sldId id="272" r:id="rId8"/>
    <p:sldId id="275" r:id="rId9"/>
    <p:sldId id="284" r:id="rId10"/>
    <p:sldId id="285" r:id="rId11"/>
    <p:sldId id="286" r:id="rId12"/>
    <p:sldId id="287" r:id="rId13"/>
    <p:sldId id="312" r:id="rId14"/>
    <p:sldId id="323" r:id="rId15"/>
    <p:sldId id="319" r:id="rId16"/>
    <p:sldId id="311" r:id="rId17"/>
    <p:sldId id="316" r:id="rId18"/>
    <p:sldId id="317" r:id="rId19"/>
    <p:sldId id="324" r:id="rId20"/>
    <p:sldId id="318" r:id="rId21"/>
    <p:sldId id="325" r:id="rId22"/>
    <p:sldId id="327" r:id="rId23"/>
    <p:sldId id="292" r:id="rId24"/>
    <p:sldId id="289" r:id="rId25"/>
    <p:sldId id="296" r:id="rId26"/>
    <p:sldId id="297" r:id="rId27"/>
    <p:sldId id="304" r:id="rId28"/>
    <p:sldId id="295" r:id="rId29"/>
    <p:sldId id="303" r:id="rId30"/>
    <p:sldId id="305" r:id="rId31"/>
    <p:sldId id="270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roxima Nova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573"/>
    <a:srgbClr val="DA7966"/>
    <a:srgbClr val="DC6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6" autoAdjust="0"/>
  </p:normalViewPr>
  <p:slideViewPr>
    <p:cSldViewPr>
      <p:cViewPr varScale="1">
        <p:scale>
          <a:sx n="107" d="100"/>
          <a:sy n="107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BB94-231F-47DF-AC17-534CFE5D6BA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9ADFD-A369-4CB5-A500-661FB0F8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1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505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42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41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34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907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481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44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92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322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856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576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21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337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272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650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834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591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403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192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927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37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141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83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275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54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90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28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3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69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61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15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6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D7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79511" y="1347614"/>
            <a:ext cx="6696745" cy="3024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/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Проблемы </a:t>
            </a:r>
            <a:r>
              <a:rPr lang="ru-RU" sz="3200" b="1" dirty="0">
                <a:solidFill>
                  <a:schemeClr val="tx2"/>
                </a:solidFill>
              </a:rPr>
              <a:t>разработки конкурсных заданий</a:t>
            </a:r>
            <a:endParaRPr lang="en-GB" sz="3200" b="1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79512" y="123479"/>
            <a:ext cx="4661938" cy="8640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/>
            <a:r>
              <a:rPr lang="ru-RU" sz="1600" b="1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Постульгина</a:t>
            </a:r>
            <a:r>
              <a:rPr lang="ru-RU" sz="1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Елена Ивановна,</a:t>
            </a:r>
          </a:p>
          <a:p>
            <a:pPr lvl="0" algn="l"/>
            <a:r>
              <a:rPr lang="ru-RU" sz="1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начальник отдела аналитического и методического обеспечения  ФГБУ «ФИОКО»</a:t>
            </a:r>
            <a:endParaRPr lang="en-GB" sz="14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buNone/>
            </a:pPr>
            <a:endParaRPr sz="14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r="50087" b="53817"/>
          <a:stretch/>
        </p:blipFill>
        <p:spPr>
          <a:xfrm>
            <a:off x="6472194" y="2809800"/>
            <a:ext cx="2671807" cy="23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311211"/>
            <a:ext cx="4386173" cy="7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30152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584153" y="123478"/>
            <a:ext cx="4788046" cy="3600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Тестирование</a:t>
            </a:r>
            <a:endParaRPr lang="en-GB" sz="2000" b="1" dirty="0">
              <a:solidFill>
                <a:srgbClr val="332D7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t="25514" r="53084" b="1481"/>
          <a:stretch/>
        </p:blipFill>
        <p:spPr>
          <a:xfrm>
            <a:off x="7973600" y="0"/>
            <a:ext cx="1170400" cy="375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10</a:t>
            </a:fld>
            <a:endParaRPr lang="en-GB" sz="1200" b="1">
              <a:solidFill>
                <a:srgbClr val="332D7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7800" y="2801818"/>
            <a:ext cx="8520600" cy="79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8090" y="578193"/>
            <a:ext cx="5184576" cy="32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Инвариантная часть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800" y="987575"/>
            <a:ext cx="79266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Алгоритм формирования </a:t>
            </a:r>
            <a:r>
              <a:rPr lang="ru-RU" sz="1800" b="1" dirty="0" smtClean="0">
                <a:solidFill>
                  <a:schemeClr val="tx1"/>
                </a:solidFill>
              </a:rPr>
              <a:t>единый  </a:t>
            </a:r>
            <a:r>
              <a:rPr lang="ru-RU" sz="1800" b="1" dirty="0">
                <a:solidFill>
                  <a:schemeClr val="tx1"/>
                </a:solidFill>
              </a:rPr>
              <a:t>для всех  специальностей СПО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3" y="1923678"/>
            <a:ext cx="1476649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тематических направлений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707655"/>
            <a:ext cx="1584176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закрытой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 выбором ответа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1707654"/>
            <a:ext cx="1512168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открытой формы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1697934"/>
            <a:ext cx="1512168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установление соответствия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7933"/>
            <a:ext cx="1800200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установление правильной последовательности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995686"/>
            <a:ext cx="72008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9752" y="1779662"/>
            <a:ext cx="720080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67944" y="1779662"/>
            <a:ext cx="792088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36907" y="1759564"/>
            <a:ext cx="766530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96337" y="1779662"/>
            <a:ext cx="792088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3615752"/>
            <a:ext cx="10332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0,1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42183" y="3629888"/>
            <a:ext cx="10332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0,2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03540" y="3631863"/>
            <a:ext cx="10332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0,3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75749" y="3603591"/>
            <a:ext cx="10332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0,4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587974"/>
            <a:ext cx="36724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 баллов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075806"/>
            <a:ext cx="14766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каждому</a:t>
            </a:r>
            <a:endParaRPr lang="ru-RU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584153" y="1779662"/>
            <a:ext cx="251543" cy="1960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50" y="-1"/>
            <a:ext cx="1287450" cy="102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30152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584153" y="123478"/>
            <a:ext cx="4788046" cy="3600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Тестирование</a:t>
            </a:r>
            <a:endParaRPr lang="en-GB" sz="2000" b="1" dirty="0">
              <a:solidFill>
                <a:srgbClr val="332D7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t="25514" r="53084" b="1481"/>
          <a:stretch/>
        </p:blipFill>
        <p:spPr>
          <a:xfrm>
            <a:off x="7973600" y="0"/>
            <a:ext cx="1170400" cy="375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11</a:t>
            </a:fld>
            <a:endParaRPr lang="en-GB" sz="1200" b="1">
              <a:solidFill>
                <a:srgbClr val="332D7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7800" y="2801818"/>
            <a:ext cx="8520600" cy="79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8090" y="578193"/>
            <a:ext cx="5184576" cy="32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Вариативная часть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7575"/>
            <a:ext cx="691276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Алгоритм формирования </a:t>
            </a:r>
            <a:r>
              <a:rPr lang="ru-RU" sz="1800" b="1" dirty="0" smtClean="0">
                <a:solidFill>
                  <a:schemeClr val="tx1"/>
                </a:solidFill>
              </a:rPr>
              <a:t>единый  </a:t>
            </a:r>
            <a:r>
              <a:rPr lang="ru-RU" sz="1800" b="1" dirty="0">
                <a:solidFill>
                  <a:schemeClr val="tx1"/>
                </a:solidFill>
              </a:rPr>
              <a:t>для всех </a:t>
            </a:r>
            <a:r>
              <a:rPr lang="ru-RU" sz="1800" b="1" dirty="0" smtClean="0">
                <a:solidFill>
                  <a:schemeClr val="tx1"/>
                </a:solidFill>
              </a:rPr>
              <a:t>УГС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3" y="1923678"/>
            <a:ext cx="1476649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тематических направлений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707655"/>
            <a:ext cx="1584176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закрытой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 выбором ответа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1707654"/>
            <a:ext cx="1512168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открытой формы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1697934"/>
            <a:ext cx="1512168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установление соответствия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7933"/>
            <a:ext cx="1800200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установление правильной последовательности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995686"/>
            <a:ext cx="72008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2-?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9752" y="1779662"/>
            <a:ext cx="720080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67944" y="1779662"/>
            <a:ext cx="792088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36907" y="1759564"/>
            <a:ext cx="766530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96337" y="1779662"/>
            <a:ext cx="792088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6568" y="3474235"/>
            <a:ext cx="103326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42183" y="3507854"/>
            <a:ext cx="103326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03540" y="3507855"/>
            <a:ext cx="1033264" cy="792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75749" y="3507855"/>
            <a:ext cx="1033264" cy="792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0507" y="4587974"/>
            <a:ext cx="514187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 вопросов - 5 баллов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075806"/>
            <a:ext cx="14766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каждому</a:t>
            </a:r>
            <a:endParaRPr lang="ru-RU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584153" y="1779662"/>
            <a:ext cx="251543" cy="1960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0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30152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584152" y="123478"/>
            <a:ext cx="5508127" cy="3600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Тестирование</a:t>
            </a:r>
            <a:endParaRPr lang="en-GB" sz="2000" b="1" dirty="0">
              <a:solidFill>
                <a:srgbClr val="332D7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t="25514" r="53084" b="1481"/>
          <a:stretch/>
        </p:blipFill>
        <p:spPr>
          <a:xfrm>
            <a:off x="7973600" y="0"/>
            <a:ext cx="1170400" cy="375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12</a:t>
            </a:fld>
            <a:endParaRPr lang="en-GB" sz="1200" b="1">
              <a:solidFill>
                <a:srgbClr val="332D7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7800" y="2801818"/>
            <a:ext cx="8520600" cy="79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8089" y="578193"/>
            <a:ext cx="6218247" cy="32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Банк тестовых вопросов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87575"/>
            <a:ext cx="64087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Алгоритм формирования </a:t>
            </a:r>
            <a:r>
              <a:rPr lang="ru-RU" sz="1800" b="1" dirty="0" smtClean="0">
                <a:solidFill>
                  <a:schemeClr val="tx1"/>
                </a:solidFill>
              </a:rPr>
              <a:t>единый  </a:t>
            </a:r>
            <a:r>
              <a:rPr lang="ru-RU" sz="1800" b="1" dirty="0">
                <a:solidFill>
                  <a:schemeClr val="tx1"/>
                </a:solidFill>
              </a:rPr>
              <a:t>для всех  </a:t>
            </a:r>
            <a:r>
              <a:rPr lang="ru-RU" sz="1800" b="1" dirty="0" smtClean="0">
                <a:solidFill>
                  <a:schemeClr val="tx1"/>
                </a:solidFill>
              </a:rPr>
              <a:t>УГС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2" y="1977802"/>
            <a:ext cx="1476649" cy="1502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 </a:t>
            </a:r>
            <a:r>
              <a:rPr lang="ru-RU" b="1" dirty="0" smtClean="0">
                <a:solidFill>
                  <a:schemeClr val="tx1"/>
                </a:solidFill>
              </a:rPr>
              <a:t>каждому из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тематических направлений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697934"/>
            <a:ext cx="1584176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закрытой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 выбором ответа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1707654"/>
            <a:ext cx="1512168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открытой формы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1697934"/>
            <a:ext cx="1512168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установление соответствия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7933"/>
            <a:ext cx="1800200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установление правильной последовательности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9752" y="1779662"/>
            <a:ext cx="720080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67944" y="1779662"/>
            <a:ext cx="792088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32242" y="1759564"/>
            <a:ext cx="766530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96337" y="1779662"/>
            <a:ext cx="792088" cy="32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6568" y="3426125"/>
            <a:ext cx="1033264" cy="585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42183" y="3426124"/>
            <a:ext cx="1033264" cy="585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03540" y="3435847"/>
            <a:ext cx="103326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75749" y="3435848"/>
            <a:ext cx="103326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0506" y="4155926"/>
            <a:ext cx="5141875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Инвариантная часть - 100 вопросов;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вариативная часть -  80-100 вопросов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84153" y="1779662"/>
            <a:ext cx="251543" cy="1960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4000" y="1109663"/>
            <a:ext cx="67803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ли, перерыв в рабочее время?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/>
              <a:t>б. Нет</a:t>
            </a:r>
            <a:endParaRPr lang="ru-RU" sz="2000" dirty="0"/>
          </a:p>
          <a:p>
            <a:pPr lvl="0"/>
            <a:r>
              <a:rPr lang="ru-RU" sz="2000" dirty="0" smtClean="0"/>
              <a:t>в. По </a:t>
            </a:r>
            <a:r>
              <a:rPr lang="ru-RU" sz="2000" dirty="0"/>
              <a:t>решению работодателя</a:t>
            </a:r>
          </a:p>
          <a:p>
            <a:pPr lvl="0"/>
            <a:r>
              <a:rPr lang="ru-RU" sz="2000" dirty="0" smtClean="0"/>
              <a:t>г. По </a:t>
            </a:r>
            <a:r>
              <a:rPr lang="ru-RU" sz="2000" dirty="0"/>
              <a:t>решению общего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38590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09662"/>
            <a:ext cx="8652788" cy="3262288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</a:rPr>
              <a:t>12.Установите соответствие между неотложным состоянием человека со способом оказания доврачебной </a:t>
            </a:r>
            <a:r>
              <a:rPr lang="ru-RU" sz="1800" b="1" dirty="0" smtClean="0">
                <a:solidFill>
                  <a:srgbClr val="C00000"/>
                </a:solidFill>
              </a:rPr>
              <a:t>помощи</a:t>
            </a:r>
            <a:endParaRPr lang="ru-RU" sz="1800" b="1" dirty="0">
              <a:solidFill>
                <a:srgbClr val="C00000"/>
              </a:solidFill>
            </a:endParaRPr>
          </a:p>
          <a:p>
            <a:endParaRPr lang="ru-RU" sz="18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1</a:t>
            </a:r>
            <a:r>
              <a:rPr lang="ru-RU" sz="1400" dirty="0"/>
              <a:t>.	1-В 2-А 3-Г 4-Б</a:t>
            </a:r>
          </a:p>
          <a:p>
            <a:r>
              <a:rPr lang="ru-RU" sz="1400" dirty="0"/>
              <a:t>2.	1-А 2-Б 3-В 4-Г</a:t>
            </a:r>
          </a:p>
          <a:p>
            <a:r>
              <a:rPr lang="ru-RU" sz="1400" dirty="0"/>
              <a:t>3.	1-Б 2-А 3-Г 4-В</a:t>
            </a:r>
          </a:p>
          <a:p>
            <a:r>
              <a:rPr lang="ru-RU" sz="1400" dirty="0"/>
              <a:t>4.	1-Г 2-В 3-А 4-Б</a:t>
            </a:r>
          </a:p>
          <a:p>
            <a:endParaRPr lang="ru-RU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13106"/>
              </p:ext>
            </p:extLst>
          </p:nvPr>
        </p:nvGraphicFramePr>
        <p:xfrm>
          <a:off x="312728" y="2067694"/>
          <a:ext cx="6660777" cy="1385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761"/>
                <a:gridCol w="3008118"/>
                <a:gridCol w="514536"/>
                <a:gridCol w="2736362"/>
              </a:tblGrid>
              <a:tr h="27707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Неотложное состояние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Способ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07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Остановка сердца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Наложение шины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07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Перелом конечностей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Искусственное дыхание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07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Потеря сознания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Тугая повязка, жгут.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07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Кровотечение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Нашатырный спирт.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843557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Вставьте </a:t>
            </a:r>
            <a:r>
              <a:rPr lang="ru-RU" sz="2400" b="1" dirty="0" smtClean="0">
                <a:solidFill>
                  <a:srgbClr val="C00000"/>
                </a:solidFill>
              </a:rPr>
              <a:t>пропущенное слово</a:t>
            </a:r>
          </a:p>
          <a:p>
            <a:endParaRPr lang="ru-RU" sz="2400" dirty="0"/>
          </a:p>
          <a:p>
            <a:r>
              <a:rPr lang="ru-RU" sz="2400" dirty="0" smtClean="0"/>
              <a:t>Деньги </a:t>
            </a:r>
            <a:r>
              <a:rPr lang="ru-RU" sz="2400" dirty="0"/>
              <a:t>– это </a:t>
            </a:r>
            <a:r>
              <a:rPr lang="ru-RU" sz="2400" dirty="0" smtClean="0"/>
              <a:t>______________.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Рабочее </a:t>
            </a:r>
            <a:r>
              <a:rPr lang="ru-RU" sz="2400" dirty="0"/>
              <a:t>место – __________, где работник должен находиться или куда ему необходимо прибыть в связи с его работой и которое прямо или косвенно находится под контролем работодателя </a:t>
            </a:r>
          </a:p>
        </p:txBody>
      </p:sp>
    </p:spTree>
    <p:extLst>
      <p:ext uri="{BB962C8B-B14F-4D97-AF65-F5344CB8AC3E}">
        <p14:creationId xmlns:p14="http://schemas.microsoft.com/office/powerpoint/2010/main" val="3458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15566"/>
            <a:ext cx="842493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Вставьте пропущенное </a:t>
            </a:r>
            <a:r>
              <a:rPr lang="ru-RU" sz="2000" b="1" dirty="0" smtClean="0">
                <a:solidFill>
                  <a:srgbClr val="C00000"/>
                </a:solidFill>
              </a:rPr>
              <a:t>слово</a:t>
            </a:r>
          </a:p>
          <a:p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- состояние защищенности личности, имущества, общества и государства от _________ 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-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_________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8712968" cy="2711159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Установить соответствие между «понятием» и его </a:t>
            </a:r>
            <a:r>
              <a:rPr lang="ru-RU" sz="2000" b="1" dirty="0" smtClean="0">
                <a:solidFill>
                  <a:srgbClr val="C00000"/>
                </a:solidFill>
              </a:rPr>
              <a:t>определением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48950"/>
              </p:ext>
            </p:extLst>
          </p:nvPr>
        </p:nvGraphicFramePr>
        <p:xfrm>
          <a:off x="744000" y="1563638"/>
          <a:ext cx="6623828" cy="24482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88336"/>
                <a:gridCol w="3135492"/>
              </a:tblGrid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1.Производственные фонды  подразделения (организации)  состоят из: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А.- персонал жилищно-коммунального хозяйства, детских учреждений;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2.Непромышленный персонал подразделения (организации) – это: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Б.краткосрочные, среднесрочные и долгосрочные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3.Какие виды кредитов используются при кредитовании подразделений (организаций):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В.основных производственных фондов и оборотных средств;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4.Износ основных производственных фондов  подразделения (организации)  бывает: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Г.физический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моральный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9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800" y="1109662"/>
            <a:ext cx="6540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правильную последовательность слов в определении понятия двигатель. Двигатель - это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 работу;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машина;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 топлива;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 энергию;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 механическую;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	 преобразующая;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	 термохимическую.</a:t>
            </a:r>
          </a:p>
        </p:txBody>
      </p:sp>
    </p:spTree>
    <p:extLst>
      <p:ext uri="{BB962C8B-B14F-4D97-AF65-F5344CB8AC3E}">
        <p14:creationId xmlns:p14="http://schemas.microsoft.com/office/powerpoint/2010/main" val="30623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1109662"/>
            <a:ext cx="6390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Расположите схемы  звуковых сигналов в последовательности соответствующей рисункам под пунктами</a:t>
            </a:r>
            <a:r>
              <a:rPr lang="ru-RU" sz="2000" b="1" dirty="0" smtClean="0"/>
              <a:t>:</a:t>
            </a:r>
          </a:p>
          <a:p>
            <a:pPr lvl="0"/>
            <a:endParaRPr lang="ru-RU" sz="2000" b="1" dirty="0" smtClean="0"/>
          </a:p>
          <a:p>
            <a:pPr lvl="0"/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02423"/>
              </p:ext>
            </p:extLst>
          </p:nvPr>
        </p:nvGraphicFramePr>
        <p:xfrm>
          <a:off x="890236" y="2106324"/>
          <a:ext cx="6202044" cy="212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окумент" r:id="rId8" imgW="6082484" imgH="1233524" progId="Word.Document.12">
                  <p:embed/>
                </p:oleObj>
              </mc:Choice>
              <mc:Fallback>
                <p:oleObj name="Документ" r:id="rId8" imgW="6082484" imgH="1233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0236" y="2106324"/>
                        <a:ext cx="6202044" cy="212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5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r="55855"/>
          <a:stretch/>
        </p:blipFill>
        <p:spPr>
          <a:xfrm>
            <a:off x="5031350" y="300000"/>
            <a:ext cx="4036450" cy="16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5637" r="55855" b="27917"/>
          <a:stretch/>
        </p:blipFill>
        <p:spPr>
          <a:xfrm>
            <a:off x="5436096" y="2066775"/>
            <a:ext cx="3521097" cy="118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2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51470"/>
            <a:ext cx="80648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Проблемы формирования  фондов оценочных средств </a:t>
            </a:r>
            <a:endParaRPr lang="ru-RU" sz="2000" b="1" dirty="0" smtClean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на </a:t>
            </a:r>
            <a:r>
              <a:rPr lang="ru-RU" sz="2000" b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основе типовых  </a:t>
            </a:r>
            <a:r>
              <a:rPr lang="ru-RU" sz="2000" b="1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алгоритмов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00" y="749824"/>
            <a:ext cx="8750000" cy="38164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24881"/>
            <a:ext cx="3168352" cy="6387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 понятийного аппарата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921" y="2211710"/>
            <a:ext cx="3890056" cy="8048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Отсутствие единого понимания  подходов к формированию  конкурсных заданий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50703" y="812211"/>
            <a:ext cx="1584176" cy="86409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Оценочные средства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90769" y="812211"/>
            <a:ext cx="1469463" cy="85508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1666" y="803203"/>
            <a:ext cx="1692190" cy="86409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Конкурсные задания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99993" y="2102148"/>
            <a:ext cx="201822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на проверку соответствия ФГОС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0232" y="2102148"/>
            <a:ext cx="216024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Кейсы нестандартных (производственных) ситуаций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2102148"/>
            <a:ext cx="389343" cy="877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99993" y="2102148"/>
            <a:ext cx="4320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507854"/>
            <a:ext cx="3816424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Наполнение банка конкурсных заданий 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16016" y="3413354"/>
            <a:ext cx="1728192" cy="9585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854903" y="3413354"/>
            <a:ext cx="1965569" cy="8872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56707" y="3413354"/>
            <a:ext cx="4320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660232" y="3399802"/>
            <a:ext cx="4320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87" y="0"/>
            <a:ext cx="1306314" cy="111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09757"/>
            <a:ext cx="63184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2. Укажите правильную последовательность действий при прицеливании и производстве выстрела из автомата </a:t>
            </a:r>
            <a:r>
              <a:rPr lang="ru-RU" sz="2000" dirty="0" smtClean="0">
                <a:solidFill>
                  <a:srgbClr val="C00000"/>
                </a:solidFill>
              </a:rPr>
              <a:t>Калашникова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А) Надо зажмурить левый глаз, а правым смотреть через прорезь прицела на мушку так, чтобы мушка пришлась посередине прорези, а вершина ее была наравне с верхними краями прицельной планки (взять ровную мушку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Б) Удерживая автомат левой рукой за цевье или за магазин, а правой рукой за пистолетную рукоятку и не теряя цели из виду, упереть приклад в плечо так, чтобы ощутить плотное прилегание к плечу всего затыльника, указательный палец правой руки первым суставом положить на спусковой крючок, правую щеку приложить к прикладу. </a:t>
            </a:r>
          </a:p>
        </p:txBody>
      </p:sp>
    </p:spTree>
    <p:extLst>
      <p:ext uri="{BB962C8B-B14F-4D97-AF65-F5344CB8AC3E}">
        <p14:creationId xmlns:p14="http://schemas.microsoft.com/office/powerpoint/2010/main" val="7783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91953" y="267495"/>
            <a:ext cx="7624464" cy="504056"/>
          </a:xfrm>
          <a:prstGeom prst="rect">
            <a:avLst/>
          </a:prstGeom>
          <a:noFill/>
          <a:ln w="5715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Тестирование </a:t>
            </a:r>
            <a:endParaRPr lang="ru-RU" sz="2000" dirty="0">
              <a:solidFill>
                <a:srgbClr val="0070C0"/>
              </a:solidFill>
            </a:endParaRPr>
          </a:p>
          <a:p>
            <a:pPr lvl="0" algn="l"/>
            <a:endParaRPr lang="en-GB" sz="2000" b="1" dirty="0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27153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02330"/>
            <a:ext cx="2448272" cy="1153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тестовых вопросов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203598"/>
            <a:ext cx="2746833" cy="11521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ФИОКО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20252"/>
            <a:ext cx="108012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ФУМО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2648" y="1194670"/>
            <a:ext cx="2941799" cy="1152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Индивидуальное задание  +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79" y="3354599"/>
            <a:ext cx="3312367" cy="6573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Организаторы олимпиады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15942"/>
            <a:ext cx="1022897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ФУМО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891101" y="2076187"/>
            <a:ext cx="964526" cy="152360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523824" y="2124883"/>
            <a:ext cx="960217" cy="1421905"/>
          </a:xfrm>
          <a:prstGeom prst="rightArrow">
            <a:avLst>
              <a:gd name="adj1" fmla="val 50000"/>
              <a:gd name="adj2" fmla="val 516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884368" y="2497698"/>
            <a:ext cx="1224136" cy="612648"/>
          </a:xfrm>
          <a:prstGeom prst="wedgeEllipseCallout">
            <a:avLst>
              <a:gd name="adj1" fmla="val -90221"/>
              <a:gd name="adj2" fmla="val 305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ФУМО, МОН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011910"/>
            <a:ext cx="1944216" cy="49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Тиражирование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33547" y="4011911"/>
            <a:ext cx="1758933" cy="494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4506724"/>
            <a:ext cx="1728192" cy="585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Жюри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" y="0"/>
            <a:ext cx="3636226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98"/>
            <a:ext cx="3636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500" y="267494"/>
            <a:ext cx="7522828" cy="5040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ru-RU" sz="2000" b="1" dirty="0" smtClean="0"/>
              <a:t>«</a:t>
            </a:r>
            <a:r>
              <a:rPr lang="ru-RU" sz="2000" b="1" dirty="0"/>
              <a:t>Перевод профессионального текста (сообщения)»</a:t>
            </a:r>
            <a:r>
              <a:rPr lang="ru-RU" sz="2000" dirty="0"/>
              <a:t> </a:t>
            </a:r>
          </a:p>
          <a:p>
            <a:pPr lvl="0" algn="l"/>
            <a:endParaRPr lang="en-GB" sz="2000" b="1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62650" y="3051599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275607"/>
            <a:ext cx="4079203" cy="792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умений применять лексику и грамматику иностранного языка для перевода текста на профессиональную </a:t>
            </a:r>
            <a:r>
              <a:rPr lang="ru-RU" b="1" dirty="0" smtClean="0">
                <a:solidFill>
                  <a:schemeClr val="tx1"/>
                </a:solidFill>
              </a:rPr>
              <a:t>тему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275607"/>
            <a:ext cx="3744416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умений общаться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устно и письменно)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иностранном языке на профессиональные  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211711"/>
            <a:ext cx="403244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771551"/>
            <a:ext cx="53285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озволяет  </a:t>
            </a:r>
            <a:r>
              <a:rPr lang="ru-RU" sz="1600" b="1" dirty="0">
                <a:solidFill>
                  <a:schemeClr val="tx1"/>
                </a:solidFill>
              </a:rPr>
              <a:t>оценить уровень </a:t>
            </a:r>
            <a:r>
              <a:rPr lang="ru-RU" sz="1600" b="1" dirty="0" err="1" smtClean="0">
                <a:solidFill>
                  <a:schemeClr val="tx1"/>
                </a:solidFill>
              </a:rPr>
              <a:t>сформированности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211712"/>
            <a:ext cx="208823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     задачи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59783"/>
            <a:ext cx="1872208" cy="1368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Перевод текста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17438" y="2859782"/>
            <a:ext cx="4883426" cy="3960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Ответы на вопросы по тексту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59560" y="3363839"/>
            <a:ext cx="4841304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</a:rPr>
              <a:t>Аудирование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59560" y="3867894"/>
            <a:ext cx="4841304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Выполнение действия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0506" y="3051600"/>
            <a:ext cx="785390" cy="6885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+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7438" y="2859783"/>
            <a:ext cx="626570" cy="13681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96142" y="2859784"/>
            <a:ext cx="587626" cy="13681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71951"/>
            <a:ext cx="299168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Качество письменной 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Грамотность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4371952"/>
            <a:ext cx="33843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Глубина понимания текста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Независимость выполнения задания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1841" y="4383444"/>
            <a:ext cx="2154255" cy="708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Единые критерии оценивания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24328" y="2067695"/>
            <a:ext cx="1619672" cy="817240"/>
          </a:xfrm>
          <a:prstGeom prst="ellipse">
            <a:avLst/>
          </a:prstGeom>
          <a:solidFill>
            <a:srgbClr val="DA7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2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115615" y="267495"/>
            <a:ext cx="6768753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/>
              <a:t>Перевод профессионального текста (сообщения)»</a:t>
            </a:r>
            <a:r>
              <a:rPr lang="ru-RU" sz="2000" dirty="0"/>
              <a:t> </a:t>
            </a:r>
          </a:p>
          <a:p>
            <a:pPr lvl="0" algn="l"/>
            <a:endParaRPr lang="en-GB" sz="2000" b="1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62650" y="3051599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1275606"/>
            <a:ext cx="2693937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тексте профессиональной лексики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специальности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82017" y="1275606"/>
            <a:ext cx="2826314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текста языку участника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275606"/>
            <a:ext cx="2808312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текста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1500-2000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84152" y="771551"/>
            <a:ext cx="622820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Требования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540792" y="2355726"/>
            <a:ext cx="92337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859782"/>
            <a:ext cx="62646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вариантов  =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специальностей Х  количество языков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83968" y="1131591"/>
            <a:ext cx="484632" cy="144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23728" y="1131591"/>
            <a:ext cx="484632" cy="144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32240" y="1131591"/>
            <a:ext cx="576064" cy="144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92280" y="2859782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х  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98841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475656" y="267495"/>
            <a:ext cx="592766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/>
              <a:t>Инвариантная часть заданий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уровня</a:t>
            </a:r>
            <a:endParaRPr lang="ru-RU" sz="2000" dirty="0"/>
          </a:p>
          <a:p>
            <a:pPr lvl="0" algn="l"/>
            <a:endParaRPr lang="en-GB" sz="2000" b="1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62649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404" y="1274337"/>
            <a:ext cx="1872208" cy="1153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3728" y="1274337"/>
            <a:ext cx="1866223" cy="1152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771551"/>
            <a:ext cx="532859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озволяет  </a:t>
            </a:r>
            <a:r>
              <a:rPr lang="ru-RU" sz="1600" b="1" dirty="0">
                <a:solidFill>
                  <a:schemeClr val="tx1"/>
                </a:solidFill>
              </a:rPr>
              <a:t>оценить уровень </a:t>
            </a:r>
            <a:r>
              <a:rPr lang="ru-RU" sz="1600" b="1" dirty="0" err="1" smtClean="0">
                <a:solidFill>
                  <a:schemeClr val="tx1"/>
                </a:solidFill>
              </a:rPr>
              <a:t>сформированности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0506" y="2787774"/>
            <a:ext cx="3413682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2-5 </a:t>
            </a:r>
            <a:r>
              <a:rPr lang="ru-RU" sz="2000" b="1" dirty="0" smtClean="0">
                <a:solidFill>
                  <a:schemeClr val="tx1"/>
                </a:solidFill>
              </a:rPr>
              <a:t>  задач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1841" y="3867894"/>
            <a:ext cx="2802327" cy="848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Единые критерии оценивания для УГС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8968" y="1275605"/>
            <a:ext cx="2373272" cy="1152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275607"/>
            <a:ext cx="1897157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03324" y="3320252"/>
            <a:ext cx="1633171" cy="914400"/>
          </a:xfrm>
          <a:prstGeom prst="ellipse">
            <a:avLst/>
          </a:prstGeom>
          <a:solidFill>
            <a:srgbClr val="CD7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35 баллов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5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331640" y="267495"/>
            <a:ext cx="619268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000" b="1" dirty="0" smtClean="0"/>
              <a:t>Вариативная  часть заданий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уровня</a:t>
            </a:r>
            <a:endParaRPr lang="ru-RU" sz="2000" dirty="0"/>
          </a:p>
          <a:p>
            <a:pPr lvl="0" algn="l"/>
            <a:endParaRPr lang="en-GB" sz="2000" b="1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-741000" y="4428725"/>
            <a:ext cx="1485000" cy="1485000"/>
          </a:xfrm>
          <a:prstGeom prst="ellipse">
            <a:avLst/>
          </a:prstGeom>
          <a:noFill/>
          <a:ln w="228600" cap="flat" cmpd="sng">
            <a:solidFill>
              <a:srgbClr val="5AC0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62649" y="3065950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200" b="1" dirty="0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404" y="1274337"/>
            <a:ext cx="1872208" cy="1153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3728" y="1274337"/>
            <a:ext cx="1866223" cy="1152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771551"/>
            <a:ext cx="532859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озволяет  </a:t>
            </a:r>
            <a:r>
              <a:rPr lang="ru-RU" sz="1600" b="1" dirty="0">
                <a:solidFill>
                  <a:schemeClr val="tx1"/>
                </a:solidFill>
              </a:rPr>
              <a:t>оценить уровень </a:t>
            </a:r>
            <a:r>
              <a:rPr lang="ru-RU" sz="1600" b="1" dirty="0" err="1" smtClean="0">
                <a:solidFill>
                  <a:schemeClr val="tx1"/>
                </a:solidFill>
              </a:rPr>
              <a:t>сформированности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1840" y="3065950"/>
            <a:ext cx="3882447" cy="801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2-5 </a:t>
            </a:r>
            <a:r>
              <a:rPr lang="ru-RU" sz="2000" b="1" dirty="0" smtClean="0">
                <a:solidFill>
                  <a:schemeClr val="tx1"/>
                </a:solidFill>
              </a:rPr>
              <a:t>  задач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3867894"/>
            <a:ext cx="2880320" cy="848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Критерии оценивания для специальности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8968" y="1275605"/>
            <a:ext cx="2373272" cy="1152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275607"/>
            <a:ext cx="1897157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03324" y="3320252"/>
            <a:ext cx="1633171" cy="914400"/>
          </a:xfrm>
          <a:prstGeom prst="ellipse">
            <a:avLst/>
          </a:prstGeom>
          <a:solidFill>
            <a:srgbClr val="CD7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35 баллов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7799" y="2931790"/>
            <a:ext cx="2889039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Демонстрационный экзамен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00" y="2953494"/>
            <a:ext cx="5380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27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1187624" y="195486"/>
            <a:ext cx="62646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Система </a:t>
            </a:r>
            <a:r>
              <a:rPr lang="ru-RU" sz="2000" b="1" dirty="0">
                <a:solidFill>
                  <a:srgbClr val="0070C0"/>
                </a:solidFill>
              </a:rPr>
              <a:t>оценивания выполнения заданий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00" y="1203599"/>
            <a:ext cx="850267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конкурсных заданий используются следующие  основные процедуры: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начисления основных баллов за выполнение заданий;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начисления </a:t>
            </a:r>
            <a:r>
              <a:rPr lang="ru-RU" sz="1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штрафных </a:t>
            </a:r>
            <a:r>
              <a:rPr lang="ru-RU" sz="1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за выполнение заданий;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формирования сводных результатов участников Олимпиады;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ранжирования результатов участников Олимпиады.</a:t>
            </a:r>
          </a:p>
          <a:p>
            <a:pPr lvl="0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28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36688" y="195486"/>
            <a:ext cx="705964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ЗАДАНИЕ «Разработка  </a:t>
            </a:r>
            <a:r>
              <a:rPr lang="ru-RU" sz="1600" b="1" dirty="0">
                <a:solidFill>
                  <a:schemeClr val="tx1"/>
                </a:solidFill>
              </a:rPr>
              <a:t>3</a:t>
            </a:r>
            <a:r>
              <a:rPr lang="en-US" sz="1600" b="1" dirty="0">
                <a:solidFill>
                  <a:schemeClr val="tx1"/>
                </a:solidFill>
              </a:rPr>
              <a:t>D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модели </a:t>
            </a:r>
            <a:r>
              <a:rPr lang="ru-RU" sz="1600" b="1" dirty="0">
                <a:solidFill>
                  <a:schemeClr val="tx1"/>
                </a:solidFill>
              </a:rPr>
              <a:t>детали «Вал</a:t>
            </a:r>
            <a:r>
              <a:rPr lang="ru-RU" sz="1600" b="1" dirty="0" smtClean="0">
                <a:solidFill>
                  <a:schemeClr val="tx1"/>
                </a:solidFill>
              </a:rPr>
              <a:t>», </a:t>
            </a:r>
            <a:r>
              <a:rPr lang="ru-RU" sz="1600" b="1" dirty="0">
                <a:solidFill>
                  <a:schemeClr val="tx1"/>
                </a:solidFill>
              </a:rPr>
              <a:t>оформить технологическую </a:t>
            </a:r>
            <a:r>
              <a:rPr lang="ru-RU" sz="1600" b="1" dirty="0" smtClean="0">
                <a:solidFill>
                  <a:schemeClr val="tx1"/>
                </a:solidFill>
              </a:rPr>
              <a:t>документацию»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11868"/>
              </p:ext>
            </p:extLst>
          </p:nvPr>
        </p:nvGraphicFramePr>
        <p:xfrm>
          <a:off x="395536" y="843559"/>
          <a:ext cx="8206048" cy="1914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4404"/>
                <a:gridCol w="1611644"/>
              </a:tblGrid>
              <a:tr h="11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dirty="0">
                          <a:effectLst/>
                        </a:rPr>
                        <a:t>Критерии оценки: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6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dirty="0">
                          <a:effectLst/>
                        </a:rPr>
                        <a:t>В приложении 4 указан верно размер резьбы М24х1,5-7Н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17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3d модель выполнена в масштабе 1:1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17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Верно выполнены линейные, угловые размеры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46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Верно выполнены наружные диаметральные и радиальные размеры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17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Выполнены все функциональные отверстия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46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Верно выполнены отдельные элементы чертежа – фаски, скругления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4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Построение модели с минимальным количеством контуров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dirty="0">
                          <a:effectLst/>
                        </a:rPr>
                        <a:t>   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45952"/>
              </p:ext>
            </p:extLst>
          </p:nvPr>
        </p:nvGraphicFramePr>
        <p:xfrm>
          <a:off x="395536" y="3147813"/>
          <a:ext cx="8206048" cy="1702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4404"/>
                <a:gridCol w="1611644"/>
              </a:tblGrid>
              <a:tr h="19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приложении 4 указан неверно размер резьбы М24х1,5-7Н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3d модель выполнена  не в масштабе 1:1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80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Неверно выполнены или отсутствуют от 1 до нескольких линейных, угловых размеров (снятие 0,1 балла за 1 неверный размер; неверно  выполнены 50% и более размеров – снятие 1,5 балла)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0,1-1,5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01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Неверно выполнены или отсутствуют от 1 до нескольких наружных диаметральных или радиальных размеров (снятие 0,1 балла за 1 неверный размер; неверно  выполнены 50% и более размеров – снятие 2 балла)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0,1-2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2763442"/>
            <a:ext cx="8206048" cy="384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Снятие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r="55855"/>
          <a:stretch/>
        </p:blipFill>
        <p:spPr>
          <a:xfrm>
            <a:off x="5031350" y="300000"/>
            <a:ext cx="4036450" cy="16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5637" r="55855" b="27917"/>
          <a:stretch/>
        </p:blipFill>
        <p:spPr>
          <a:xfrm>
            <a:off x="5436096" y="2066775"/>
            <a:ext cx="3521097" cy="118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29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36688" y="195486"/>
            <a:ext cx="8064896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ЗАДАНИЕ «Разработка  </a:t>
            </a:r>
            <a:r>
              <a:rPr lang="ru-RU" sz="1600" b="1" dirty="0">
                <a:solidFill>
                  <a:schemeClr val="tx1"/>
                </a:solidFill>
              </a:rPr>
              <a:t>3</a:t>
            </a:r>
            <a:r>
              <a:rPr lang="en-US" sz="1600" b="1" dirty="0">
                <a:solidFill>
                  <a:schemeClr val="tx1"/>
                </a:solidFill>
              </a:rPr>
              <a:t>D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модели </a:t>
            </a:r>
            <a:r>
              <a:rPr lang="ru-RU" sz="1600" b="1" dirty="0">
                <a:solidFill>
                  <a:schemeClr val="tx1"/>
                </a:solidFill>
              </a:rPr>
              <a:t>детали «Вал</a:t>
            </a:r>
            <a:r>
              <a:rPr lang="ru-RU" sz="1600" b="1" dirty="0" smtClean="0">
                <a:solidFill>
                  <a:schemeClr val="tx1"/>
                </a:solidFill>
              </a:rPr>
              <a:t>», </a:t>
            </a:r>
            <a:r>
              <a:rPr lang="ru-RU" sz="1600" b="1" dirty="0">
                <a:solidFill>
                  <a:schemeClr val="tx1"/>
                </a:solidFill>
              </a:rPr>
              <a:t>оформить технологическую </a:t>
            </a:r>
            <a:r>
              <a:rPr lang="ru-RU" sz="1600" b="1" dirty="0" smtClean="0">
                <a:solidFill>
                  <a:schemeClr val="tx1"/>
                </a:solidFill>
              </a:rPr>
              <a:t>документацию»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24674"/>
              </p:ext>
            </p:extLst>
          </p:nvPr>
        </p:nvGraphicFramePr>
        <p:xfrm>
          <a:off x="317800" y="843558"/>
          <a:ext cx="8401560" cy="418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42"/>
                <a:gridCol w="2432879"/>
                <a:gridCol w="1548196"/>
                <a:gridCol w="3978143"/>
              </a:tblGrid>
              <a:tr h="58492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(показатель)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критерия</a:t>
                      </a:r>
                      <a:endParaRPr lang="ru-RU" dirty="0"/>
                    </a:p>
                  </a:txBody>
                  <a:tcPr/>
                </a:tc>
              </a:tr>
              <a:tr h="584921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 резьбы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2 -</a:t>
                      </a:r>
                      <a:r>
                        <a:rPr lang="ru-RU" baseline="0" dirty="0" smtClean="0"/>
                        <a:t> размер указан верно</a:t>
                      </a:r>
                    </a:p>
                    <a:p>
                      <a:r>
                        <a:rPr lang="ru-RU" baseline="0" dirty="0" smtClean="0"/>
                        <a:t>0 - размер резьбы указан неправильно</a:t>
                      </a:r>
                      <a:endParaRPr lang="ru-RU" dirty="0"/>
                    </a:p>
                  </a:txBody>
                  <a:tcPr/>
                </a:tc>
              </a:tr>
              <a:tr h="85437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масштаба модели  требованиям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1 -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3d модель выполнена в масштабе 1:1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0 - 3d модель не выполнена в масштабе 1:1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5680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Правильность выполнения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линейных, угловых размеров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1,5 - 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верно выполнены все  линейные, угловые размеры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1,4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неверно выполнен или отсутствует 1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линейный, угловой размер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1,3 – неверно выполнены или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отсутствуют </a:t>
                      </a:r>
                      <a:r>
                        <a:rPr lang="ru-RU" sz="1400" b="0" i="0" u="none" strike="noStrike" cap="non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линейных, угловых размера</a:t>
                      </a:r>
                    </a:p>
                    <a:p>
                      <a:r>
                        <a:rPr lang="ru-RU" sz="1400" b="0" i="0" u="none" strike="noStrike" cap="non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…. 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0 -  неверно  выполнены более </a:t>
                      </a:r>
                      <a:r>
                        <a:rPr lang="ru-RU" sz="140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50% </a:t>
                      </a:r>
                      <a:r>
                        <a:rPr lang="ru-RU" sz="2400" b="0" i="0" u="none" strike="noStrike" cap="none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(?)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размеров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3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30152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26572" y="483518"/>
            <a:ext cx="7847028" cy="165618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Фонд оценочных средств </a:t>
            </a:r>
            <a:r>
              <a:rPr lang="ru-RU" sz="2000" b="1" dirty="0" smtClean="0">
                <a:solidFill>
                  <a:srgbClr val="332D73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-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и  оценочных средств, предназначенных для определения уровня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 участников  Всероссийской олимпиады профессионального мастерства обучающихся по специальностям среднего профессионального образования</a:t>
            </a:r>
            <a:endParaRPr lang="en-GB" sz="2000" b="1" dirty="0">
              <a:solidFill>
                <a:srgbClr val="332D73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t="25514" r="53084" b="1481"/>
          <a:stretch/>
        </p:blipFill>
        <p:spPr>
          <a:xfrm>
            <a:off x="7973600" y="0"/>
            <a:ext cx="1170400" cy="375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3</a:t>
            </a:fld>
            <a:endParaRPr lang="en-GB" sz="1200" b="1">
              <a:solidFill>
                <a:srgbClr val="332D7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572" y="2509833"/>
            <a:ext cx="7847028" cy="8670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средства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задания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описания форм и процедур, предназначенных для определения уровня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 участников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572" y="3651870"/>
            <a:ext cx="7847028" cy="6983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шаблон ФОС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30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899592" y="195486"/>
            <a:ext cx="64807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Оценивание профессиональных конкурсных заданий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688" y="1347614"/>
            <a:ext cx="3243224" cy="259228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30"/>
            </a:pPr>
            <a:r>
              <a:rPr lang="ru-RU" sz="1600" dirty="0" smtClean="0"/>
              <a:t>-  соответствие требований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5 -  оригинальность, нестандартный подход…..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9224" y="1347614"/>
            <a:ext cx="3792360" cy="576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90 + 10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688" y="1347614"/>
            <a:ext cx="3243224" cy="576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баллов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9224" y="3075806"/>
            <a:ext cx="3792360" cy="698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Поощрительные баллы 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 критериев оценки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38388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31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700" y="1779662"/>
            <a:ext cx="8520600" cy="18470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30152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8661" y="191378"/>
            <a:ext cx="4355976" cy="3559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DC6434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l"/>
            <a:r>
              <a:rPr lang="ru-RU" sz="2000" b="1" dirty="0" smtClean="0">
                <a:solidFill>
                  <a:srgbClr val="332D73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На сколько квадратов разделен  </a:t>
            </a:r>
          </a:p>
          <a:p>
            <a:pPr lvl="0" algn="l"/>
            <a:r>
              <a:rPr lang="ru-RU" sz="2000" b="1" dirty="0" smtClean="0">
                <a:solidFill>
                  <a:srgbClr val="332D73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прямоугольник на рис. 1 </a:t>
            </a:r>
            <a:endParaRPr lang="en-GB" sz="2000" b="1" dirty="0">
              <a:solidFill>
                <a:srgbClr val="332D73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t="25514" r="53084" b="1481"/>
          <a:stretch/>
        </p:blipFill>
        <p:spPr>
          <a:xfrm>
            <a:off x="7973600" y="0"/>
            <a:ext cx="1170400" cy="375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4</a:t>
            </a:fld>
            <a:endParaRPr lang="en-GB" sz="1200" b="1">
              <a:solidFill>
                <a:srgbClr val="332D7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7800" y="2801818"/>
            <a:ext cx="8520600" cy="79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563639"/>
            <a:ext cx="4392488" cy="3312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квадратов Вы видите на рис.1?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61696"/>
              </p:ext>
            </p:extLst>
          </p:nvPr>
        </p:nvGraphicFramePr>
        <p:xfrm>
          <a:off x="251521" y="1131590"/>
          <a:ext cx="2808312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</a:tblGrid>
              <a:tr h="816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86549"/>
              </p:ext>
            </p:extLst>
          </p:nvPr>
        </p:nvGraphicFramePr>
        <p:xfrm>
          <a:off x="5364087" y="2067695"/>
          <a:ext cx="2808312" cy="267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</a:tblGrid>
              <a:tr h="8908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8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8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5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95486"/>
            <a:ext cx="63367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Типовые шаблоны фонда оценочных средств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269" y="772107"/>
            <a:ext cx="8502672" cy="3816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4195" y="1670268"/>
            <a:ext cx="165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2987823" y="1707654"/>
            <a:ext cx="576065" cy="816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220072" y="1707654"/>
            <a:ext cx="489204" cy="81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ольцо 8"/>
          <p:cNvSpPr/>
          <p:nvPr/>
        </p:nvSpPr>
        <p:spPr>
          <a:xfrm>
            <a:off x="3419872" y="1563638"/>
            <a:ext cx="1944216" cy="1152330"/>
          </a:xfrm>
          <a:prstGeom prst="donut">
            <a:avLst>
              <a:gd name="adj" fmla="val 192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ФОС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1" y="1419622"/>
            <a:ext cx="2448271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шаблон ФОС олимпиады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09276" y="1419622"/>
            <a:ext cx="2679148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шаблон ФОС олимпиады  для УГС СПО технического профиля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6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95486"/>
            <a:ext cx="60486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фонда оценочных средств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664" y="1120274"/>
            <a:ext cx="8139768" cy="353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Титульный лист 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Спецификация </a:t>
            </a:r>
            <a:r>
              <a:rPr lang="ru-RU" sz="2000" b="1" dirty="0">
                <a:solidFill>
                  <a:schemeClr val="tx1"/>
                </a:solidFill>
              </a:rPr>
              <a:t>Фонда оценочных средств.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Паспорта заданий 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Оценочные </a:t>
            </a:r>
            <a:r>
              <a:rPr lang="ru-RU" sz="2000" b="1" dirty="0">
                <a:solidFill>
                  <a:schemeClr val="tx1"/>
                </a:solidFill>
              </a:rPr>
              <a:t>средства </a:t>
            </a:r>
            <a:r>
              <a:rPr lang="ru-RU" sz="2000" b="1" dirty="0" smtClean="0">
                <a:solidFill>
                  <a:schemeClr val="tx1"/>
                </a:solidFill>
              </a:rPr>
              <a:t> (</a:t>
            </a:r>
            <a:r>
              <a:rPr lang="ru-RU" sz="2000" b="1" dirty="0">
                <a:solidFill>
                  <a:srgbClr val="FF0000"/>
                </a:solidFill>
              </a:rPr>
              <a:t>демоверсии, включающие инструкции по выполнению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b="1" dirty="0">
                <a:solidFill>
                  <a:srgbClr val="00B050"/>
                </a:solidFill>
              </a:rPr>
              <a:t>Индивидуальные  ведомости 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Сводная </a:t>
            </a:r>
            <a:r>
              <a:rPr lang="ru-RU" sz="2000" b="1" dirty="0">
                <a:solidFill>
                  <a:schemeClr val="tx1"/>
                </a:solidFill>
              </a:rPr>
              <a:t>ведомость  оценок результатов выполнения участниками заданий олимпиады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</a:rPr>
              <a:t>Методические материалы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5637" r="55855" b="27917"/>
          <a:stretch/>
        </p:blipFill>
        <p:spPr>
          <a:xfrm>
            <a:off x="5436096" y="2066775"/>
            <a:ext cx="3521097" cy="118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7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76219" y="0"/>
            <a:ext cx="7664133" cy="69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отбору содержания, разработке структуры оценочных средств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00" y="843557"/>
            <a:ext cx="7422552" cy="5760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ПРОФЕССИОНАЛЬНОЕ ЗАДАНИЕ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940549"/>
            <a:ext cx="3384376" cy="11352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общими и профессиональными компетенциями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СПО и УГС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940549"/>
            <a:ext cx="4711823" cy="11352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Задания  </a:t>
            </a:r>
            <a:r>
              <a:rPr lang="en-US" sz="2000" b="1" dirty="0" smtClean="0"/>
              <a:t>II   </a:t>
            </a:r>
            <a:r>
              <a:rPr lang="ru-RU" sz="2000" b="1" dirty="0" smtClean="0"/>
              <a:t>уровня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общими и профессиональными компетенциями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УГС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87624" y="1419622"/>
            <a:ext cx="1649721" cy="520927"/>
          </a:xfrm>
          <a:prstGeom prst="downArrow">
            <a:avLst>
              <a:gd name="adj1" fmla="val 50000"/>
              <a:gd name="adj2" fmla="val 55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37844" y="1419622"/>
            <a:ext cx="1630500" cy="520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1940548"/>
            <a:ext cx="576064" cy="55919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218" y="3249299"/>
            <a:ext cx="3750144" cy="36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18" y="3614850"/>
            <a:ext cx="3750144" cy="469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текста (сообщения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18" y="4099790"/>
            <a:ext cx="3750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работы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3968" y="3162553"/>
            <a:ext cx="4783831" cy="777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 в соответствии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общими и профессиональными компетенциями специальностей УГС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84153" y="3075806"/>
            <a:ext cx="914400" cy="17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3939902"/>
            <a:ext cx="47838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в соответствии со специфическими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специальности УГС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 компетенциями,  умениями и практическим опытом с учетом трудовых функций профессиональных стандартов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6" y="3874600"/>
            <a:ext cx="4334774" cy="13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8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179511" y="195486"/>
            <a:ext cx="877768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отбору содержания, разработке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средств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43557"/>
            <a:ext cx="6950700" cy="5760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ПРОФЕССИОНАЛЬНОЕ ЗАДАНИЕ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940549"/>
            <a:ext cx="3384376" cy="11352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общими и профессиональными компетенциями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СПО и УГС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5" y="1932112"/>
            <a:ext cx="4711823" cy="11352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Задания  </a:t>
            </a:r>
            <a:r>
              <a:rPr lang="en-US" sz="2000" b="1" dirty="0" smtClean="0"/>
              <a:t>II   </a:t>
            </a:r>
            <a:r>
              <a:rPr lang="ru-RU" sz="2000" b="1" dirty="0" smtClean="0"/>
              <a:t>уровня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общими и профессиональными компетенциями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УГС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87624" y="1419622"/>
            <a:ext cx="1649721" cy="520927"/>
          </a:xfrm>
          <a:prstGeom prst="downArrow">
            <a:avLst>
              <a:gd name="adj1" fmla="val 50000"/>
              <a:gd name="adj2" fmla="val 55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37844" y="1419622"/>
            <a:ext cx="1630500" cy="520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1940548"/>
            <a:ext cx="576064" cy="55919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8348" y="3660478"/>
            <a:ext cx="2559516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30 баллов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80112" y="3660478"/>
            <a:ext cx="252028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70 баллов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571587" y="3075083"/>
            <a:ext cx="484632" cy="585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770168" y="3075806"/>
            <a:ext cx="484632" cy="584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4" y="3493758"/>
            <a:ext cx="2232248" cy="143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100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2" y="0"/>
            <a:ext cx="13049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30152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584152" y="195486"/>
            <a:ext cx="4788047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Тестирование</a:t>
            </a:r>
            <a:endParaRPr lang="en-GB" b="1" dirty="0">
              <a:solidFill>
                <a:srgbClr val="332D7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t="25514" r="53084" b="1481"/>
          <a:stretch/>
        </p:blipFill>
        <p:spPr>
          <a:xfrm>
            <a:off x="7973600" y="0"/>
            <a:ext cx="1170400" cy="375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9</a:t>
            </a:fld>
            <a:endParaRPr lang="en-GB" sz="1200" b="1">
              <a:solidFill>
                <a:srgbClr val="332D7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8842"/>
            <a:ext cx="3960440" cy="4367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Инвариантная часть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843558"/>
            <a:ext cx="4130816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Вариативная часть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9623"/>
            <a:ext cx="3960440" cy="8640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Тематика, количество  и формат вопросов  по темам инвариантной части  тестового задания  едины  для всех  специальностей </a:t>
            </a:r>
            <a:r>
              <a:rPr lang="ru-RU" b="1" dirty="0" smtClean="0">
                <a:solidFill>
                  <a:schemeClr val="tx1"/>
                </a:solidFill>
              </a:rPr>
              <a:t>СПО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419623"/>
            <a:ext cx="4094812" cy="8640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Тематика, количество  и формат вопросов   по темам вариативной  части тестового задания  формируется на основе знаний, общих для </a:t>
            </a:r>
            <a:r>
              <a:rPr lang="ru-RU" b="1" dirty="0" err="1" smtClean="0">
                <a:solidFill>
                  <a:schemeClr val="tx1"/>
                </a:solidFill>
              </a:rPr>
              <a:t>специальностейУГС</a:t>
            </a:r>
            <a:r>
              <a:rPr lang="ru-RU" b="1" dirty="0" smtClean="0">
                <a:solidFill>
                  <a:schemeClr val="tx1"/>
                </a:solidFill>
              </a:rPr>
              <a:t> СПО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283719"/>
            <a:ext cx="3960440" cy="23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информационные технологии в профессиональной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оборудование, материалы, инструменты;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системы качества, стандартизации и сертификации;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охрана труда, безопасность жизнедеятельности, безопасность окружающей среды;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экономика и правовое обеспечение профессиональной 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283719"/>
            <a:ext cx="4094812" cy="23042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?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00" y="0"/>
            <a:ext cx="1181617" cy="10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1442</Words>
  <Application>Microsoft Office PowerPoint</Application>
  <PresentationFormat>Экран (16:9)</PresentationFormat>
  <Paragraphs>383</Paragraphs>
  <Slides>31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Times New Roman</vt:lpstr>
      <vt:lpstr>Arial</vt:lpstr>
      <vt:lpstr>Proxima Nova</vt:lpstr>
      <vt:lpstr>simple-light-2</vt:lpstr>
      <vt:lpstr>Документ</vt:lpstr>
      <vt:lpstr>  Проблемы разработки конкурсных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vertigo</dc:creator>
  <cp:lastModifiedBy>Парамонова Юлия Юрьевна</cp:lastModifiedBy>
  <cp:revision>78</cp:revision>
  <cp:lastPrinted>2016-11-23T08:30:12Z</cp:lastPrinted>
  <dcterms:modified xsi:type="dcterms:W3CDTF">2017-03-13T06:14:33Z</dcterms:modified>
</cp:coreProperties>
</file>