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291" r:id="rId4"/>
    <p:sldId id="277" r:id="rId5"/>
    <p:sldId id="278" r:id="rId6"/>
    <p:sldId id="285" r:id="rId7"/>
    <p:sldId id="281" r:id="rId8"/>
    <p:sldId id="280" r:id="rId9"/>
    <p:sldId id="292" r:id="rId10"/>
    <p:sldId id="293" r:id="rId11"/>
    <p:sldId id="286" r:id="rId12"/>
    <p:sldId id="289" r:id="rId13"/>
  </p:sldIdLst>
  <p:sldSz cx="9144000" cy="5143500" type="screen16x9"/>
  <p:notesSz cx="6797675" cy="9928225"/>
  <p:embeddedFontLst>
    <p:embeddedFont>
      <p:font typeface="Microsoft Sans Serif" panose="020B0604020202020204" pitchFamily="34" charset="0"/>
      <p:regular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  <a:srgbClr val="CD7573"/>
    <a:srgbClr val="DC6434"/>
    <a:srgbClr val="DA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85790" autoAdjust="0"/>
  </p:normalViewPr>
  <p:slideViewPr>
    <p:cSldViewPr>
      <p:cViewPr varScale="1">
        <p:scale>
          <a:sx n="117" d="100"/>
          <a:sy n="117" d="100"/>
        </p:scale>
        <p:origin x="3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50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7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03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28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09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D7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544" y="471924"/>
            <a:ext cx="4373906" cy="8036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Коватева Юлия Георгиевна</a:t>
            </a:r>
            <a:r>
              <a:rPr lang="ru-RU" sz="14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ru-RU" sz="16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заместитель </a:t>
            </a:r>
            <a:r>
              <a:rPr lang="ru-RU" sz="1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начальника отдела аналитического и методического обеспечения  ФГБУ «ФИОКО»</a:t>
            </a:r>
            <a:endParaRPr lang="en-GB" sz="14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buNone/>
            </a:pPr>
            <a:endParaRPr sz="1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r="50087" b="53817"/>
          <a:stretch/>
        </p:blipFill>
        <p:spPr>
          <a:xfrm>
            <a:off x="6472194" y="2809800"/>
            <a:ext cx="2671807" cy="23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311211"/>
            <a:ext cx="4386173" cy="7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"/>
          <p:cNvSpPr txBox="1">
            <a:spLocks noGrp="1"/>
          </p:cNvSpPr>
          <p:nvPr>
            <p:ph type="ctrTitle"/>
          </p:nvPr>
        </p:nvSpPr>
        <p:spPr>
          <a:xfrm>
            <a:off x="317800" y="1666436"/>
            <a:ext cx="7639050" cy="2644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60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24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Заключительный этап Всероссийской олимпиады  профессионального мастерства в 2017 году: актуальные вопросы организации</a:t>
            </a:r>
            <a:endParaRPr lang="en-GB" sz="24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7800" y="108595"/>
            <a:ext cx="7487690" cy="51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еречень документов, включаемых </a:t>
            </a:r>
            <a:r>
              <a:rPr lang="ru-RU" sz="1600" b="1" dirty="0">
                <a:solidFill>
                  <a:srgbClr val="002060"/>
                </a:solidFill>
              </a:rPr>
              <a:t>в состав отчета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002060"/>
                </a:solidFill>
              </a:rPr>
              <a:t>проведении заключительного этапа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Всероссийской олимпиады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31" y="915566"/>
            <a:ext cx="7815209" cy="343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14. 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об участии работодателей в заключительном этапе Всероссийской олимпиады </a:t>
            </a:r>
            <a:b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(приложение 9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15.	Отчёт об организации деловой программы, культурно-досуговых мероприятий для участников и сопровождающих их лиц (семинары, круглые столы, мастер-классы, экскурсии). К отчету прикладываются программы мероприятий.</a:t>
            </a:r>
          </a:p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16.	Фото- и видеоотчеты о проведении конкурсных испытаний, деловой программы, культурно-досуговых мероприятий заключительного этапа Всероссийской олимпиады.  К архиву фото- и видеоматериалов прикладывается итоговый видеоролик (не более 5 минут), в котором отражаются ключевые моменты и итоги олимпиады.</a:t>
            </a:r>
          </a:p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17. Отчет о результатах мониторинга публикаций в СМИ (включая электронные) о ходе  и итогах заключительного этапа (приложение 10). </a:t>
            </a:r>
          </a:p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18. Отчет о работе сайта заключительного этапа Всероссийской олимпиады 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информационно-телекоммуникационной сети «Интернет».</a:t>
            </a:r>
          </a:p>
          <a:p>
            <a:pPr marL="269875" indent="-269875" algn="just"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19. Программа проведения Всероссийской олимпиады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7800" y="108595"/>
            <a:ext cx="6846488" cy="51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Отчет на победителей и призеров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8267" t="25142" r="22673" b="13797"/>
          <a:stretch/>
        </p:blipFill>
        <p:spPr>
          <a:xfrm>
            <a:off x="309744" y="843558"/>
            <a:ext cx="4176465" cy="3957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419" t="21265" r="23446" b="7461"/>
          <a:stretch/>
        </p:blipFill>
        <p:spPr>
          <a:xfrm>
            <a:off x="4680012" y="843558"/>
            <a:ext cx="3633333" cy="38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r="55855"/>
          <a:stretch/>
        </p:blipFill>
        <p:spPr>
          <a:xfrm>
            <a:off x="5031350" y="300000"/>
            <a:ext cx="4036450" cy="16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637" r="55855" b="27917"/>
          <a:stretch/>
        </p:blipFill>
        <p:spPr>
          <a:xfrm>
            <a:off x="5436096" y="2066775"/>
            <a:ext cx="3521097" cy="1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12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1776" y="1707654"/>
            <a:ext cx="5838376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3" y="1981304"/>
            <a:ext cx="6300215" cy="26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13490" y="3922680"/>
            <a:ext cx="1944216" cy="638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Начальный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этап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7002" y="3282744"/>
            <a:ext cx="2304256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Региональный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6995" y="1284022"/>
            <a:ext cx="2546982" cy="874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Заключительный этап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7523192">
            <a:off x="5087277" y="1874050"/>
            <a:ext cx="693119" cy="1581097"/>
          </a:xfrm>
          <a:prstGeom prst="curvedRightArrow">
            <a:avLst>
              <a:gd name="adj1" fmla="val 25000"/>
              <a:gd name="adj2" fmla="val 95324"/>
              <a:gd name="adj3" fmla="val 25000"/>
            </a:avLst>
          </a:prstGeom>
          <a:noFill/>
          <a:ln>
            <a:solidFill>
              <a:srgbClr val="CD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058" y="85532"/>
            <a:ext cx="6432937" cy="184037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Пункт 1.9. Регламента: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</a:rPr>
              <a:t>«Проведение этапов Всероссийской олимпиады организуется</a:t>
            </a:r>
            <a:r>
              <a:rPr lang="ru-RU" sz="1500" b="1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1500" b="1" dirty="0">
                <a:solidFill>
                  <a:srgbClr val="0070C0"/>
                </a:solidFill>
              </a:rPr>
              <a:t>начального этапа </a:t>
            </a:r>
            <a:r>
              <a:rPr lang="ru-RU" sz="1500" b="1" dirty="0">
                <a:solidFill>
                  <a:srgbClr val="002060"/>
                </a:solidFill>
              </a:rPr>
              <a:t>– образовательными организациями;</a:t>
            </a:r>
          </a:p>
          <a:p>
            <a:pPr algn="just"/>
            <a:r>
              <a:rPr lang="ru-RU" sz="1500" b="1" dirty="0">
                <a:solidFill>
                  <a:srgbClr val="0070C0"/>
                </a:solidFill>
              </a:rPr>
              <a:t>регионального этапа </a:t>
            </a:r>
            <a:r>
              <a:rPr lang="ru-RU" sz="1500" b="1" dirty="0">
                <a:solidFill>
                  <a:srgbClr val="002060"/>
                </a:solidFill>
              </a:rPr>
              <a:t>– органами государственной власти субъекта Российской Федерации;</a:t>
            </a:r>
          </a:p>
          <a:p>
            <a:pPr algn="just"/>
            <a:r>
              <a:rPr lang="ru-RU" sz="1500" b="1" dirty="0">
                <a:solidFill>
                  <a:srgbClr val="0070C0"/>
                </a:solidFill>
              </a:rPr>
              <a:t>заключительного этапа </a:t>
            </a:r>
            <a:r>
              <a:rPr lang="ru-RU" sz="1500" b="1" dirty="0">
                <a:solidFill>
                  <a:srgbClr val="002060"/>
                </a:solidFill>
              </a:rPr>
              <a:t>– Министерством образования </a:t>
            </a:r>
            <a:r>
              <a:rPr lang="ru-RU" sz="1500" b="1" dirty="0" smtClean="0">
                <a:solidFill>
                  <a:srgbClr val="002060"/>
                </a:solidFill>
              </a:rPr>
              <a:t/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и </a:t>
            </a:r>
            <a:r>
              <a:rPr lang="ru-RU" sz="1500" b="1" dirty="0">
                <a:solidFill>
                  <a:srgbClr val="002060"/>
                </a:solidFill>
              </a:rPr>
              <a:t>науки Российской </a:t>
            </a:r>
            <a:r>
              <a:rPr lang="ru-RU" sz="1500" b="1" dirty="0" smtClean="0">
                <a:solidFill>
                  <a:srgbClr val="002060"/>
                </a:solidFill>
              </a:rPr>
              <a:t>Федерации.»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3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-324544" y="2161640"/>
            <a:ext cx="216024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Ф ОС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5554" y="2266103"/>
            <a:ext cx="2418481" cy="66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3</a:t>
            </a:r>
            <a:r>
              <a:rPr lang="ru-RU" sz="2000" b="1" dirty="0" smtClean="0">
                <a:solidFill>
                  <a:srgbClr val="0070C0"/>
                </a:solidFill>
              </a:rPr>
              <a:t> экспертных заключения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51" name="Picture 7" descr="http://oboi-1366x768.ucoz.com/_ph/1/1393333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20617"/>
          <a:stretch/>
        </p:blipFill>
        <p:spPr bwMode="auto">
          <a:xfrm>
            <a:off x="1446402" y="821074"/>
            <a:ext cx="1368153" cy="14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7829" y="281213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95" y="2197495"/>
            <a:ext cx="2289259" cy="22892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55156" y="261794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ФУМО</a:t>
            </a:r>
            <a:endParaRPr lang="ru-RU"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6654" r="3894" b="7673"/>
          <a:stretch/>
        </p:blipFill>
        <p:spPr>
          <a:xfrm>
            <a:off x="5940152" y="2495095"/>
            <a:ext cx="2808313" cy="201622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991312" y="3749441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</a:t>
            </a:r>
            <a:r>
              <a:rPr lang="ru-RU" sz="1600" b="1" dirty="0" smtClean="0">
                <a:solidFill>
                  <a:srgbClr val="0070C0"/>
                </a:solidFill>
              </a:rPr>
              <a:t>АБОТОДАТЕЛИ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3021"/>
            <a:ext cx="1561150" cy="20780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10019" r="24666" b="7953"/>
          <a:stretch/>
        </p:blipFill>
        <p:spPr>
          <a:xfrm>
            <a:off x="6479461" y="254917"/>
            <a:ext cx="1368152" cy="20162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40685" y="517091"/>
            <a:ext cx="96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ВУЗ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86209" y="1131590"/>
            <a:ext cx="6474023" cy="337513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055" y="216607"/>
            <a:ext cx="6470178" cy="6983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Жюри заключительного </a:t>
            </a:r>
            <a:r>
              <a:rPr lang="ru-RU" sz="1600" b="1" dirty="0" smtClean="0">
                <a:solidFill>
                  <a:srgbClr val="002060"/>
                </a:solidFill>
              </a:rPr>
              <a:t>этапа Всероссийской олимпиады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747" y="1415029"/>
            <a:ext cx="620446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представители </a:t>
            </a:r>
            <a:r>
              <a:rPr lang="ru-RU" dirty="0">
                <a:solidFill>
                  <a:srgbClr val="002060"/>
                </a:solidFill>
              </a:rPr>
              <a:t>органов государственной власти субъектов Российской Федерации;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руководители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ведущие специалисты </a:t>
            </a:r>
            <a:r>
              <a:rPr lang="ru-RU" dirty="0">
                <a:solidFill>
                  <a:srgbClr val="002060"/>
                </a:solidFill>
              </a:rPr>
              <a:t>организаций отрасли, профессиональных ассоциаций, бизнес-сообществ, социальных партнеров;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руководящие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педагогические работники </a:t>
            </a:r>
            <a:r>
              <a:rPr lang="ru-RU">
                <a:solidFill>
                  <a:srgbClr val="002060"/>
                </a:solidFill>
              </a:rPr>
              <a:t>образовательных </a:t>
            </a:r>
            <a:r>
              <a:rPr lang="ru-RU" smtClean="0">
                <a:solidFill>
                  <a:srgbClr val="002060"/>
                </a:solidFill>
              </a:rPr>
              <a:t>организации</a:t>
            </a:r>
            <a:r>
              <a:rPr lang="ru-RU" dirty="0" smtClean="0">
                <a:solidFill>
                  <a:srgbClr val="002060"/>
                </a:solidFill>
              </a:rPr>
              <a:t>, являющиеся </a:t>
            </a:r>
            <a:r>
              <a:rPr lang="ru-RU" dirty="0">
                <a:solidFill>
                  <a:srgbClr val="002060"/>
                </a:solidFill>
              </a:rPr>
              <a:t>организаторами этапов, </a:t>
            </a:r>
            <a:r>
              <a:rPr lang="ru-RU" dirty="0" smtClean="0">
                <a:solidFill>
                  <a:srgbClr val="002060"/>
                </a:solidFill>
              </a:rPr>
              <a:t>других образовательных </a:t>
            </a:r>
            <a:r>
              <a:rPr lang="ru-RU" dirty="0">
                <a:solidFill>
                  <a:srgbClr val="002060"/>
                </a:solidFill>
              </a:rPr>
              <a:t>организаций, реализующих программы подготовки </a:t>
            </a:r>
            <a:r>
              <a:rPr lang="ru-RU" dirty="0" smtClean="0">
                <a:solidFill>
                  <a:srgbClr val="002060"/>
                </a:solidFill>
              </a:rPr>
              <a:t>специалистов </a:t>
            </a:r>
            <a:r>
              <a:rPr lang="ru-RU" dirty="0">
                <a:solidFill>
                  <a:srgbClr val="002060"/>
                </a:solidFill>
              </a:rPr>
              <a:t>среднего звена, соответствующие профилям Всероссийской олимпиады;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членов группы разработчиков конкурных заданий заключительного этапа.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7241"/>
          <a:stretch/>
        </p:blipFill>
        <p:spPr>
          <a:xfrm>
            <a:off x="6785770" y="1115591"/>
            <a:ext cx="2160240" cy="33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7130" y="108594"/>
            <a:ext cx="7769246" cy="92010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Финансовое </a:t>
            </a:r>
            <a:r>
              <a:rPr lang="ru-RU" sz="1600" b="1" dirty="0">
                <a:solidFill>
                  <a:srgbClr val="002060"/>
                </a:solidFill>
              </a:rPr>
              <a:t>обеспечение проведения Всероссийской олимпиады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143" y="1250106"/>
            <a:ext cx="7057153" cy="15442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Питание</a:t>
            </a:r>
            <a:r>
              <a:rPr lang="ru-RU" sz="1600" dirty="0">
                <a:solidFill>
                  <a:srgbClr val="002060"/>
                </a:solidFill>
              </a:rPr>
              <a:t>, медицинское и транспортное обслуживание участников, </a:t>
            </a:r>
            <a:r>
              <a:rPr lang="ru-RU" sz="1600" dirty="0" smtClean="0">
                <a:solidFill>
                  <a:srgbClr val="002060"/>
                </a:solidFill>
              </a:rPr>
              <a:t>а </a:t>
            </a:r>
            <a:r>
              <a:rPr lang="ru-RU" sz="1600" dirty="0">
                <a:solidFill>
                  <a:srgbClr val="002060"/>
                </a:solidFill>
              </a:rPr>
              <a:t>также проведение культурных мероприятий для участников обеспечиваются организатором этапа за счёт организационных взносов, иных средств, поступивших на обеспечение проведения Всероссийской олимпиады, а также средств организатора этапа.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733" y="2915311"/>
            <a:ext cx="7068563" cy="15442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За </a:t>
            </a:r>
            <a:r>
              <a:rPr lang="ru-RU" sz="1600" dirty="0">
                <a:solidFill>
                  <a:srgbClr val="002060"/>
                </a:solidFill>
              </a:rPr>
              <a:t>счёт средств направляющей </a:t>
            </a:r>
            <a:r>
              <a:rPr lang="ru-RU" sz="1600" dirty="0" smtClean="0">
                <a:solidFill>
                  <a:srgbClr val="002060"/>
                </a:solidFill>
              </a:rPr>
              <a:t>стороны обеспечиваются:</a:t>
            </a:r>
          </a:p>
          <a:p>
            <a:pPr indent="269875" algn="just"/>
            <a:r>
              <a:rPr lang="ru-RU" sz="1600" dirty="0" smtClean="0">
                <a:solidFill>
                  <a:srgbClr val="002060"/>
                </a:solidFill>
              </a:rPr>
              <a:t>проезд </a:t>
            </a:r>
            <a:r>
              <a:rPr lang="ru-RU" sz="1600" dirty="0">
                <a:solidFill>
                  <a:srgbClr val="002060"/>
                </a:solidFill>
              </a:rPr>
              <a:t>и проживание участников; </a:t>
            </a:r>
            <a:endParaRPr lang="ru-RU" sz="1600" dirty="0" smtClean="0">
              <a:solidFill>
                <a:srgbClr val="002060"/>
              </a:solidFill>
            </a:endParaRPr>
          </a:p>
          <a:p>
            <a:pPr indent="269875" algn="just"/>
            <a:r>
              <a:rPr lang="ru-RU" sz="1600" dirty="0" smtClean="0">
                <a:solidFill>
                  <a:srgbClr val="002060"/>
                </a:solidFill>
              </a:rPr>
              <a:t>проезд</a:t>
            </a:r>
            <a:r>
              <a:rPr lang="ru-RU" sz="1600" dirty="0">
                <a:solidFill>
                  <a:srgbClr val="002060"/>
                </a:solidFill>
              </a:rPr>
              <a:t>, проживание, питание, медицинское и транспортное обслуживание сопровождающих лиц, </a:t>
            </a:r>
            <a:endParaRPr lang="ru-RU" sz="1600" dirty="0" smtClean="0">
              <a:solidFill>
                <a:srgbClr val="002060"/>
              </a:solidFill>
            </a:endParaRPr>
          </a:p>
          <a:p>
            <a:pPr indent="269875" algn="just"/>
            <a:r>
              <a:rPr lang="ru-RU" sz="1600" dirty="0" smtClean="0">
                <a:solidFill>
                  <a:srgbClr val="002060"/>
                </a:solidFill>
              </a:rPr>
              <a:t>проведение </a:t>
            </a:r>
            <a:r>
              <a:rPr lang="ru-RU" sz="1600" dirty="0">
                <a:solidFill>
                  <a:srgbClr val="002060"/>
                </a:solidFill>
              </a:rPr>
              <a:t>культурных мероприятий для указанных </a:t>
            </a:r>
            <a:r>
              <a:rPr lang="ru-RU" sz="1600" dirty="0" smtClean="0">
                <a:solidFill>
                  <a:srgbClr val="002060"/>
                </a:solidFill>
              </a:rPr>
              <a:t>лиц.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8850" r="13745" b="5911"/>
          <a:stretch/>
        </p:blipFill>
        <p:spPr>
          <a:xfrm>
            <a:off x="7372166" y="1923678"/>
            <a:ext cx="15841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138681"/>
            <a:ext cx="6480720" cy="6328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Документы на </a:t>
            </a:r>
            <a:r>
              <a:rPr lang="ru-RU" sz="1800" b="1" dirty="0" err="1" smtClean="0">
                <a:solidFill>
                  <a:srgbClr val="002060"/>
                </a:solidFill>
              </a:rPr>
              <a:t>оргвзнос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459744"/>
            <a:ext cx="4320480" cy="21602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смета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приходный ордер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договор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счёт-фактура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акт выполненных работ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</a:rPr>
              <a:t>кассовый чек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1771"/>
            <a:ext cx="1095946" cy="1095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6" y="2007717"/>
            <a:ext cx="1095946" cy="1095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6" y="3100102"/>
            <a:ext cx="1095946" cy="1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7800" y="108595"/>
            <a:ext cx="6846488" cy="7349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Отчёт о качестве подготовки участников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7964" t="19482" r="22238" b="10792"/>
          <a:stretch/>
        </p:blipFill>
        <p:spPr>
          <a:xfrm>
            <a:off x="621965" y="987574"/>
            <a:ext cx="3589996" cy="3537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312" t="21959" r="22727" b="17942"/>
          <a:stretch/>
        </p:blipFill>
        <p:spPr>
          <a:xfrm>
            <a:off x="4355976" y="987574"/>
            <a:ext cx="365579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7800" y="108595"/>
            <a:ext cx="7487690" cy="51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еречень документов, включаемых </a:t>
            </a:r>
            <a:r>
              <a:rPr lang="ru-RU" sz="1600" b="1" dirty="0">
                <a:solidFill>
                  <a:srgbClr val="002060"/>
                </a:solidFill>
              </a:rPr>
              <a:t>в состав отчета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002060"/>
                </a:solidFill>
              </a:rPr>
              <a:t>проведении заключительного этапа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Всероссийской олимпиады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5566"/>
            <a:ext cx="8070624" cy="367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Приказ профессиональной образовательной организации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образовательной организации высшего образования, реализующей программы подготовки специалистов среднего звена (далее вместе – образовательная организация), являющейся организатором заключительного этапа Всероссийской олимпиады профессионального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мастерства, </a:t>
            </a:r>
            <a:r>
              <a:rPr lang="ru-RU" sz="1200" u="sng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u="sng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проведении заключительного этапа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 Всероссийской олимпиады. </a:t>
            </a:r>
            <a:endParaRPr lang="ru-RU" sz="11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Приказ (приказы) образовательной организации, являющейся организатором заключительного этапа Всероссийской олимпиады, </a:t>
            </a:r>
            <a:r>
              <a:rPr lang="ru-RU" sz="1200" u="sng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 составах рабочей группы, жюри, апелляционной комиссии, группы разработчиков конкурсных заданий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 заключительного этапа Всероссийской олимпиады.</a:t>
            </a:r>
            <a:endParaRPr lang="ru-RU" sz="11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Информационное письмо образовательной организации, являющейся организатором заключительного этапа Всероссийской олимпиады, </a:t>
            </a:r>
            <a:r>
              <a:rPr lang="ru-RU" sz="1200" u="sng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 проведении заключительного этапа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 Всероссийской олимпиады (копия).</a:t>
            </a:r>
            <a:endParaRPr lang="ru-RU" sz="11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Порядок организации и проведения заключительного этапа Всероссийской олимпиады, утвержденный образовательной организацией, являющейся организатором заключительного этапа Всероссийской олимпиады.</a:t>
            </a:r>
            <a:endParaRPr lang="ru-RU" sz="11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Фонд оценочных средств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заключительного этапа Всероссийской олимпиады, включая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конкурсные задания.</a:t>
            </a:r>
            <a:endParaRPr lang="ru-RU" sz="11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7800" y="108595"/>
            <a:ext cx="7487690" cy="51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еречень документов, включаемых </a:t>
            </a:r>
            <a:r>
              <a:rPr lang="ru-RU" sz="1600" b="1" dirty="0">
                <a:solidFill>
                  <a:srgbClr val="002060"/>
                </a:solidFill>
              </a:rPr>
              <a:t>в состав отчета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002060"/>
                </a:solidFill>
              </a:rPr>
              <a:t>проведении заключительного этапа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Всероссийской олимпиады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800" y="906406"/>
            <a:ext cx="7815209" cy="383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15000"/>
              </a:lnSpc>
              <a:spcAft>
                <a:spcPts val="400"/>
              </a:spcAft>
              <a:tabLst>
                <a:tab pos="26987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6.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Экспертные заключения, полученные на ФОС (не менее 3 в соответствии с требованиями, установленными в настоящем Регламенте</a:t>
            </a:r>
            <a:r>
              <a:rPr lang="ru-RU" sz="1200" dirty="0" smtClean="0">
                <a:solidFill>
                  <a:srgbClr val="002060"/>
                </a:solidFill>
                <a:ea typeface="Microsoft Sans Serif" panose="020B0604020202020204" pitchFamily="34" charset="0"/>
                <a:cs typeface="Times New Roman" panose="02020603050405020304" pitchFamily="18" charset="0"/>
              </a:rPr>
              <a:t>).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lvl="0" indent="-269875" algn="just">
              <a:lnSpc>
                <a:spcPct val="115000"/>
              </a:lnSpc>
              <a:spcAft>
                <a:spcPts val="400"/>
              </a:spcAft>
              <a:tabLst>
                <a:tab pos="26987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7. Список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участников заключительного этапа Всероссийской олимпиады (фамилия, имя, отчество, наименование специальности СПО, курс обучения, наименование образовательной организации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в соответствии с уставом организации), наименование субъекта Российской Федерации, наименование федерального округа).</a:t>
            </a:r>
          </a:p>
          <a:p>
            <a:pPr marL="269875" lvl="0" indent="-269875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8. Заявления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 согласии на обработку персональных данных участников заключительного этапа Всероссийской олимпиады (приложение 2).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9.   Ведомости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оценок результатов, согласно шаблону фонда оценочных средств.</a:t>
            </a:r>
          </a:p>
          <a:p>
            <a:pPr marL="269875" lvl="0" indent="-269875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10.	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жюри заключительного этапа Всероссийской олимпиады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подписью руководителя образовательной организации, являющейся организатором этапа, заверенный печатью в двух экземплярах (приложение 3). 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11.	Акт проведения заключительного этапа Всероссийской олимпиады (приложение 4). 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12.  Отчёт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о качестве подготовки участников по итогам проведения олимпиады (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7). </a:t>
            </a:r>
          </a:p>
          <a:p>
            <a:pPr marL="269875" lvl="0" indent="-269875" algn="just">
              <a:lnSpc>
                <a:spcPct val="115000"/>
              </a:lnSpc>
              <a:spcAft>
                <a:spcPts val="400"/>
              </a:spcAft>
              <a:tabLst>
                <a:tab pos="318770" algn="l"/>
              </a:tabLst>
            </a:pPr>
            <a:r>
              <a:rPr lang="ru-RU" sz="1200" dirty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13.	Информация (мониторинг) о проведении заключительного этапа Всероссийской олимпиады (приложение 8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ea typeface="Microsoft Sans Serif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002060"/>
              </a:solidFill>
              <a:latin typeface="+mn-lt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443</Words>
  <Application>Microsoft Office PowerPoint</Application>
  <PresentationFormat>Экран (16:9)</PresentationFormat>
  <Paragraphs>71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Microsoft Sans Serif</vt:lpstr>
      <vt:lpstr>Times New Roman</vt:lpstr>
      <vt:lpstr>Arial</vt:lpstr>
      <vt:lpstr>Wingdings</vt:lpstr>
      <vt:lpstr>Proxima Nova</vt:lpstr>
      <vt:lpstr>simple-light-2</vt:lpstr>
      <vt:lpstr> Заключительный этап Всероссийской олимпиады  профессионального мастерства в 2017 году: актуальные вопросы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vertigo</dc:creator>
  <cp:lastModifiedBy>Парамонова Юлия Юрьевна</cp:lastModifiedBy>
  <cp:revision>109</cp:revision>
  <cp:lastPrinted>2017-03-16T07:39:46Z</cp:lastPrinted>
  <dcterms:modified xsi:type="dcterms:W3CDTF">2017-03-16T12:27:00Z</dcterms:modified>
</cp:coreProperties>
</file>