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58" r:id="rId12"/>
    <p:sldId id="265" r:id="rId13"/>
    <p:sldId id="281" r:id="rId14"/>
    <p:sldId id="282" r:id="rId15"/>
    <p:sldId id="283" r:id="rId16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8"/>
      <p:bold r:id="rId19"/>
      <p:italic r:id="rId20"/>
      <p:boldItalic r:id="rId21"/>
    </p:embeddedFont>
    <p:embeddedFont>
      <p:font typeface="Proxima Nova" panose="020B060402020202020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7573"/>
    <a:srgbClr val="DC6434"/>
    <a:srgbClr val="DA7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90" autoAdjust="0"/>
  </p:normalViewPr>
  <p:slideViewPr>
    <p:cSldViewPr>
      <p:cViewPr varScale="1">
        <p:scale>
          <a:sx n="100" d="100"/>
          <a:sy n="100" d="100"/>
        </p:scale>
        <p:origin x="102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295050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692857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2041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282815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68933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34644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5533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0470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38218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0450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14200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8949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99336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56402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327318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01583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2D73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768890" y="1582774"/>
            <a:ext cx="5895600" cy="264515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/>
            <a:r>
              <a:rPr lang="ru-RU" sz="2800" b="1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Алгоритмы формирования фондов оценочных средств и организационных механизмов проведения олимпиад профессионального мастерства</a:t>
            </a:r>
            <a:endParaRPr lang="en-GB" sz="2800" b="1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07504" y="471924"/>
            <a:ext cx="4752528" cy="87569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ru-RU" sz="1600" b="1" dirty="0" err="1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Постульгина</a:t>
            </a:r>
            <a:r>
              <a:rPr lang="ru-RU" sz="1600" b="1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  Елена  Ивановна</a:t>
            </a:r>
            <a:r>
              <a:rPr lang="ru-RU" sz="1600" b="1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,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ru-RU" sz="1600" b="1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н</a:t>
            </a:r>
            <a:r>
              <a:rPr lang="ru-RU" sz="1600" b="1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ачальник отдела аналитического и методического обеспечения  ФГБУ «ФИОКО»</a:t>
            </a:r>
            <a:endParaRPr lang="en-GB" sz="1400" b="1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lvl="0" algn="l" rtl="0">
              <a:spcBef>
                <a:spcPts val="0"/>
              </a:spcBef>
              <a:buNone/>
            </a:pPr>
            <a:endParaRPr sz="1400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56" name="Shape 56"/>
          <p:cNvPicPr preferRelativeResize="0"/>
          <p:nvPr/>
        </p:nvPicPr>
        <p:blipFill rotWithShape="1">
          <a:blip r:embed="rId3">
            <a:alphaModFix/>
          </a:blip>
          <a:srcRect r="55855"/>
          <a:stretch/>
        </p:blipFill>
        <p:spPr>
          <a:xfrm>
            <a:off x="5031350" y="300000"/>
            <a:ext cx="4036450" cy="164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 rotWithShape="1">
          <a:blip r:embed="rId4">
            <a:alphaModFix/>
          </a:blip>
          <a:srcRect r="50087" b="53817"/>
          <a:stretch/>
        </p:blipFill>
        <p:spPr>
          <a:xfrm>
            <a:off x="6472194" y="2809800"/>
            <a:ext cx="2671807" cy="2333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311211"/>
            <a:ext cx="4386173" cy="72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30152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835696" y="195486"/>
            <a:ext cx="4896544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DC6434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3  </a:t>
            </a:r>
            <a:r>
              <a:rPr lang="ru-RU" sz="2000" b="1" dirty="0">
                <a:solidFill>
                  <a:srgbClr val="002060"/>
                </a:solidFill>
              </a:rPr>
              <a:t>Этап  - </a:t>
            </a:r>
            <a:r>
              <a:rPr lang="ru-RU" sz="2000" b="1" dirty="0" smtClean="0">
                <a:solidFill>
                  <a:srgbClr val="002060"/>
                </a:solidFill>
              </a:rPr>
              <a:t>Заключительный</a:t>
            </a:r>
            <a:endParaRPr lang="en-GB" sz="2000" b="1" dirty="0">
              <a:solidFill>
                <a:srgbClr val="00206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t="25514" r="53084" b="1481"/>
          <a:stretch/>
        </p:blipFill>
        <p:spPr>
          <a:xfrm>
            <a:off x="7973600" y="0"/>
            <a:ext cx="1170400" cy="375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10</a:t>
            </a:fld>
            <a:endParaRPr lang="en-GB" sz="1200" b="1">
              <a:solidFill>
                <a:srgbClr val="332D73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800" y="2801818"/>
            <a:ext cx="8520600" cy="79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584322"/>
            <a:ext cx="3131840" cy="39458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отчета о проведении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олимпиады</a:t>
            </a:r>
          </a:p>
          <a:p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мониторинга СМИ </a:t>
            </a:r>
            <a:endParaRPr lang="ru-RU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мониторинга сайта олимпиады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63888" y="584322"/>
            <a:ext cx="5256584" cy="39458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60000"/>
              </a:lnSpc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публикаций в СМИ об итогах олимпиады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СМИ;</a:t>
            </a:r>
          </a:p>
          <a:p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организации и проведения Олимпиады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отчета о проведении Олимпиады</a:t>
            </a:r>
            <a:endParaRPr lang="ru-RU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7800" y="549486"/>
            <a:ext cx="2520280" cy="648072"/>
          </a:xfrm>
          <a:prstGeom prst="roundRect">
            <a:avLst>
              <a:gd name="adj" fmla="val 4853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Федеральный уровень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572000" y="584322"/>
            <a:ext cx="3096344" cy="648072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Уровень организации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01600" y="407295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05223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8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251520" y="51471"/>
            <a:ext cx="8712967" cy="7920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lIns="91425" tIns="91425" rIns="91425" bIns="91425" anchor="t" anchorCtr="0">
            <a:no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формирования ФОС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установленная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действий по разработке оценочных средств для проведения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-741000" y="4428725"/>
            <a:ext cx="1485000" cy="1485000"/>
          </a:xfrm>
          <a:prstGeom prst="ellipse">
            <a:avLst/>
          </a:prstGeom>
          <a:noFill/>
          <a:ln w="228600" cap="flat" cmpd="sng">
            <a:solidFill>
              <a:srgbClr val="5AC0E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r="50087" b="68228"/>
          <a:stretch/>
        </p:blipFill>
        <p:spPr>
          <a:xfrm>
            <a:off x="5662650" y="3051599"/>
            <a:ext cx="3481351" cy="209189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11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059582"/>
            <a:ext cx="8784976" cy="3600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               1. 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Нормативно-установочный этап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79512" y="1707654"/>
            <a:ext cx="8784976" cy="4320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                2.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Организационно-проектировочный этап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79512" y="2355726"/>
            <a:ext cx="8784976" cy="3600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3. Содержательно-проектировочный этап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9512" y="2931790"/>
            <a:ext cx="8784976" cy="3600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            4.   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экспертизы ФОС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79512" y="3507854"/>
            <a:ext cx="8784976" cy="4320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Этап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апробации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ФОС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79512" y="4155926"/>
            <a:ext cx="8784976" cy="4320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Коррекционно-аналитический этап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2987824" y="1419623"/>
            <a:ext cx="3384375" cy="288032"/>
          </a:xfrm>
          <a:prstGeom prst="downArrow">
            <a:avLst>
              <a:gd name="adj1" fmla="val 50000"/>
              <a:gd name="adj2" fmla="val 59276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3140224" y="2067694"/>
            <a:ext cx="3384375" cy="288031"/>
          </a:xfrm>
          <a:prstGeom prst="downArrow">
            <a:avLst>
              <a:gd name="adj1" fmla="val 50000"/>
              <a:gd name="adj2" fmla="val 59276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3059832" y="2715766"/>
            <a:ext cx="3384376" cy="216024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2987824" y="3291830"/>
            <a:ext cx="3456384" cy="216024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2987824" y="3939901"/>
            <a:ext cx="3456384" cy="216025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68228"/>
          <a:stretch/>
        </p:blipFill>
        <p:spPr>
          <a:xfrm>
            <a:off x="4809224" y="3843450"/>
            <a:ext cx="4334774" cy="1300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4">
            <a:alphaModFix/>
          </a:blip>
          <a:srcRect r="55855"/>
          <a:stretch/>
        </p:blipFill>
        <p:spPr>
          <a:xfrm>
            <a:off x="5031350" y="300000"/>
            <a:ext cx="4036450" cy="164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 l="5637" r="55855" b="27917"/>
          <a:stretch/>
        </p:blipFill>
        <p:spPr>
          <a:xfrm>
            <a:off x="5546700" y="2066775"/>
            <a:ext cx="3521097" cy="1182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12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1331640" y="187119"/>
            <a:ext cx="6696744" cy="44041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Содержательно-проектировочный этап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843558"/>
            <a:ext cx="8568952" cy="36499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987574"/>
            <a:ext cx="7272808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 содержания и структуры шаблона ФОС в соответствии с особенностями УГС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851670"/>
            <a:ext cx="8568952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Разрабатывается   структура  ФОС на основе шаблона  в соответствии с особенностями УГС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3203848" y="2499742"/>
            <a:ext cx="2736304" cy="360040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859783"/>
            <a:ext cx="8568952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перечень компетенций, уровень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которых будет оцениваться в ходе Олимпиады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3275856" y="3579863"/>
            <a:ext cx="2520280" cy="360039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62066" y="3971697"/>
            <a:ext cx="8558405" cy="6162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перечень тематических разделов, </a:t>
            </a: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будут включены в вариативную часть задания «Тестирование».</a:t>
            </a:r>
          </a:p>
        </p:txBody>
      </p:sp>
    </p:spTree>
    <p:extLst>
      <p:ext uri="{BB962C8B-B14F-4D97-AF65-F5344CB8AC3E}">
        <p14:creationId xmlns:p14="http://schemas.microsoft.com/office/powerpoint/2010/main" val="299952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68228"/>
          <a:stretch/>
        </p:blipFill>
        <p:spPr>
          <a:xfrm>
            <a:off x="4809224" y="3843450"/>
            <a:ext cx="4334774" cy="1300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4">
            <a:alphaModFix/>
          </a:blip>
          <a:srcRect r="55855"/>
          <a:stretch/>
        </p:blipFill>
        <p:spPr>
          <a:xfrm>
            <a:off x="5031350" y="300000"/>
            <a:ext cx="4036450" cy="164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 l="5637" r="55855" b="27917"/>
          <a:stretch/>
        </p:blipFill>
        <p:spPr>
          <a:xfrm>
            <a:off x="5546700" y="2066775"/>
            <a:ext cx="3521097" cy="1182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13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1331640" y="187119"/>
            <a:ext cx="6696744" cy="44041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Содержательно-проектировочный этап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843558"/>
            <a:ext cx="8568952" cy="36499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2066" y="843558"/>
            <a:ext cx="8558404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количественное соотношение вопросов  различного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типа в тесте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851670"/>
            <a:ext cx="8568952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Разрабатываются вопросы для вариативной части задания «Тестирование».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3203848" y="2499742"/>
            <a:ext cx="2736304" cy="360040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859783"/>
            <a:ext cx="8568952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Разрабатывается паспорт задания «Перевод профессионального текста (сообщения)». Определяются критерии оценки выполнения задания.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3275856" y="3579863"/>
            <a:ext cx="2520280" cy="360039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62066" y="3971697"/>
            <a:ext cx="8558405" cy="6162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перечень необходимых  условий для выполнения  задания «Перевод профессионального текста (сообщения)»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3203848" y="1491630"/>
            <a:ext cx="2736304" cy="360040"/>
          </a:xfrm>
          <a:prstGeom prst="down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516215" y="1347614"/>
            <a:ext cx="2304255" cy="592935"/>
          </a:xfrm>
          <a:prstGeom prst="rect">
            <a:avLst/>
          </a:prstGeom>
          <a:solidFill>
            <a:srgbClr val="CD75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 заданий – 100-инварианта </a:t>
            </a:r>
            <a:r>
              <a:rPr lang="ru-RU" b="1" dirty="0" smtClean="0">
                <a:solidFill>
                  <a:schemeClr val="tx1"/>
                </a:solidFill>
              </a:rPr>
              <a:t>+ 50 </a:t>
            </a:r>
            <a:r>
              <a:rPr lang="ru-RU" b="1" dirty="0" err="1" smtClean="0">
                <a:solidFill>
                  <a:schemeClr val="tx1"/>
                </a:solidFill>
              </a:rPr>
              <a:t>вариатив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16215" y="3507854"/>
            <a:ext cx="2304255" cy="576064"/>
          </a:xfrm>
          <a:prstGeom prst="rect">
            <a:avLst/>
          </a:prstGeom>
          <a:solidFill>
            <a:srgbClr val="CD75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вариантов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52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68228"/>
          <a:stretch/>
        </p:blipFill>
        <p:spPr>
          <a:xfrm>
            <a:off x="4809224" y="3843450"/>
            <a:ext cx="4334774" cy="1300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4">
            <a:alphaModFix/>
          </a:blip>
          <a:srcRect r="55855"/>
          <a:stretch/>
        </p:blipFill>
        <p:spPr>
          <a:xfrm>
            <a:off x="5031350" y="300000"/>
            <a:ext cx="4036450" cy="164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 l="5637" r="55855" b="27917"/>
          <a:stretch/>
        </p:blipFill>
        <p:spPr>
          <a:xfrm>
            <a:off x="5546700" y="2066775"/>
            <a:ext cx="3521097" cy="1182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14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1331640" y="187119"/>
            <a:ext cx="6696744" cy="44041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Содержательно-проектировочный этап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843558"/>
            <a:ext cx="8568952" cy="36499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18" y="843558"/>
            <a:ext cx="8568951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Вносятся изменения в  шаблон индивидуальной  ведомости  оценок результатов выполнения участником практического  задания  I уровня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851670"/>
            <a:ext cx="8568952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Разрабатывается  паспорт задания ««Задание по организации работы коллектива». Определяются критерии оценки выполнения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 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3203848" y="2499742"/>
            <a:ext cx="2736304" cy="360040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859783"/>
            <a:ext cx="8568952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3275856" y="3579863"/>
            <a:ext cx="2520280" cy="360039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62066" y="3971697"/>
            <a:ext cx="8558405" cy="6162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Вносятся изменения и дополнения в шаблон ФОС </a:t>
            </a: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содержания спецификации оценочных средств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3203848" y="1491630"/>
            <a:ext cx="2736304" cy="360040"/>
          </a:xfrm>
          <a:prstGeom prst="down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452319" y="2305423"/>
            <a:ext cx="1368149" cy="554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Количество вариантов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07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68228"/>
          <a:stretch/>
        </p:blipFill>
        <p:spPr>
          <a:xfrm>
            <a:off x="4809224" y="3843450"/>
            <a:ext cx="4334774" cy="1300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4">
            <a:alphaModFix/>
          </a:blip>
          <a:srcRect r="55855"/>
          <a:stretch/>
        </p:blipFill>
        <p:spPr>
          <a:xfrm>
            <a:off x="5031350" y="300000"/>
            <a:ext cx="4036450" cy="164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 l="5637" r="55855" b="27917"/>
          <a:stretch/>
        </p:blipFill>
        <p:spPr>
          <a:xfrm>
            <a:off x="5546700" y="2066775"/>
            <a:ext cx="3521097" cy="1182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15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1331640" y="187119"/>
            <a:ext cx="6696744" cy="44041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экспертизы ФОС 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843558"/>
            <a:ext cx="8568952" cy="36499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2066" y="843558"/>
            <a:ext cx="8558403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Техническая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5899" y="1851670"/>
            <a:ext cx="8568952" cy="2151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Содержательная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3203848" y="2499742"/>
            <a:ext cx="2736304" cy="360040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859783"/>
            <a:ext cx="8568952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3275856" y="3579863"/>
            <a:ext cx="2520280" cy="360039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62066" y="3971697"/>
            <a:ext cx="8558405" cy="6162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ФОС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203848" y="1491630"/>
            <a:ext cx="2736304" cy="360040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62066" y="2066774"/>
            <a:ext cx="4309934" cy="4329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</a:t>
            </a:r>
            <a:endParaRPr lang="ru-RU" sz="1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1999" y="2066775"/>
            <a:ext cx="4232851" cy="4329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Внешняя</a:t>
            </a:r>
            <a:endParaRPr lang="ru-RU" sz="1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4082795" y="2047251"/>
            <a:ext cx="978408" cy="48463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307248" y="3219823"/>
            <a:ext cx="1497602" cy="720079"/>
          </a:xfrm>
          <a:prstGeom prst="rect">
            <a:avLst/>
          </a:prstGeom>
          <a:solidFill>
            <a:srgbClr val="CD75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открытого обсуждения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00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30152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763688" y="195486"/>
            <a:ext cx="4896544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DC6434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ru-RU" sz="2000" b="1" dirty="0" smtClean="0">
                <a:solidFill>
                  <a:srgbClr val="332D73"/>
                </a:solidFill>
                <a:latin typeface="Proxima Nova"/>
                <a:ea typeface="Proxima Nova"/>
                <a:cs typeface="Proxima Nova"/>
                <a:sym typeface="Proxima Nova"/>
              </a:rPr>
              <a:t>1 этап - Подготовительный </a:t>
            </a:r>
            <a:endParaRPr lang="en-GB" sz="2000" b="1" dirty="0">
              <a:solidFill>
                <a:srgbClr val="332D7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t="25514" r="53084" b="1481"/>
          <a:stretch/>
        </p:blipFill>
        <p:spPr>
          <a:xfrm>
            <a:off x="7973600" y="0"/>
            <a:ext cx="1170400" cy="375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2</a:t>
            </a:fld>
            <a:endParaRPr lang="en-GB" sz="1200" b="1">
              <a:solidFill>
                <a:srgbClr val="332D73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800" y="2801818"/>
            <a:ext cx="8520600" cy="79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737917"/>
            <a:ext cx="2520280" cy="37922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91073" y="729455"/>
            <a:ext cx="2808312" cy="380915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и утверждение  распорядительного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акта; </a:t>
            </a:r>
          </a:p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взаимодействия;</a:t>
            </a:r>
          </a:p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состава жюри олимпиады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 наградного фонда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24128" y="715350"/>
            <a:ext cx="3096344" cy="42720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оценочных средств;</a:t>
            </a:r>
          </a:p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технической 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базы и необходимого оборудования и материалов для проведения олимпиады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церемоний торжественного открытия и закрытия олимпиады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мастер-классов для участников олимпиады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 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для 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сопровождающих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олимпиады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504" y="720995"/>
            <a:ext cx="2520280" cy="683344"/>
          </a:xfrm>
          <a:prstGeom prst="roundRect">
            <a:avLst>
              <a:gd name="adj" fmla="val 4853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Федеральный уровень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771800" y="771639"/>
            <a:ext cx="2736304" cy="619277"/>
          </a:xfrm>
          <a:prstGeom prst="roundRect">
            <a:avLst>
              <a:gd name="adj" fmla="val 4853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Уровень субъекта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24128" y="720995"/>
            <a:ext cx="3096344" cy="611335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Уровень организации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436572"/>
              </p:ext>
            </p:extLst>
          </p:nvPr>
        </p:nvGraphicFramePr>
        <p:xfrm>
          <a:off x="75668" y="1421261"/>
          <a:ext cx="2598415" cy="33529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8415"/>
              </a:tblGrid>
              <a:tr h="1158405">
                <a:tc>
                  <a:txBody>
                    <a:bodyPr/>
                    <a:lstStyle/>
                    <a:p>
                      <a:pPr marR="111125"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57625" algn="l"/>
                        </a:tabLs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перечня УГС и специальностей СПО, по которым проводится Олимпиада;</a:t>
                      </a:r>
                    </a:p>
                    <a:p>
                      <a:pPr marR="111125"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57625" algn="l"/>
                        </a:tabLs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мест проведения олимпиад по УГС специальностей 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323892">
                <a:tc>
                  <a:txBody>
                    <a:bodyPr/>
                    <a:lstStyle/>
                    <a:p>
                      <a:pPr marR="111125"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57625" algn="l"/>
                        </a:tabLst>
                      </a:pPr>
                      <a:r>
                        <a:rPr lang="ru-RU" sz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организации – разработчика фонда оценочных средств для проведения олимпиады;</a:t>
                      </a:r>
                    </a:p>
                    <a:p>
                      <a:pPr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57625" algn="l"/>
                        </a:tabLst>
                      </a:pPr>
                      <a:r>
                        <a:rPr lang="ru-RU" sz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экспертиза оценочных средств;</a:t>
                      </a:r>
                    </a:p>
                    <a:p>
                      <a:pPr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57625" algn="l"/>
                        </a:tabLst>
                      </a:pPr>
                      <a:r>
                        <a:rPr lang="ru-RU" sz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утверждение фонда оценочных средств</a:t>
                      </a:r>
                      <a:endParaRPr lang="ru-RU" sz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1946">
                <a:tc>
                  <a:txBody>
                    <a:bodyPr/>
                    <a:lstStyle/>
                    <a:p>
                      <a:pPr marR="21590"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57625" algn="l"/>
                        </a:tabLs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обучающих мероприятий для   организаторов олимпиад по УГС специальностей СПО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8101600" y="407295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01280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30152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835696" y="195486"/>
            <a:ext cx="4896544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DC6434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ru-RU" sz="2000" b="1" dirty="0">
                <a:solidFill>
                  <a:srgbClr val="002060"/>
                </a:solidFill>
              </a:rPr>
              <a:t>2  Этап  - Проведение </a:t>
            </a:r>
            <a:r>
              <a:rPr lang="ru-RU" sz="2000" b="1" dirty="0" smtClean="0">
                <a:solidFill>
                  <a:srgbClr val="002060"/>
                </a:solidFill>
              </a:rPr>
              <a:t>олимпиады </a:t>
            </a:r>
            <a:endParaRPr lang="en-GB" sz="2000" b="1" dirty="0">
              <a:solidFill>
                <a:srgbClr val="00206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t="25514" r="53084" b="1481"/>
          <a:stretch/>
        </p:blipFill>
        <p:spPr>
          <a:xfrm>
            <a:off x="7973600" y="0"/>
            <a:ext cx="1170400" cy="375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3</a:t>
            </a:fld>
            <a:endParaRPr lang="en-GB" sz="1200" b="1">
              <a:solidFill>
                <a:srgbClr val="332D73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800" y="2801818"/>
            <a:ext cx="8520600" cy="79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555526"/>
            <a:ext cx="2627784" cy="39746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хода олимпиады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сайта олимпиады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работе жюри олимпиад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работе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аппеляционных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комиссий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церемониях торжественного открытия и закрытия олимпиады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555527"/>
            <a:ext cx="2772308" cy="39746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рганизация взаимодействия;</a:t>
            </a:r>
          </a:p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жюри олимпиад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работе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аппеляционных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комиссий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церемониях торжественного открытия и закрытия олимпиады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24128" y="584322"/>
            <a:ext cx="3096344" cy="43658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60000"/>
              </a:lnSpc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церемоний торжественного открытия и закрытия олимпиады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конкурсных испытаний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жюри олимпиады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выстраивание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рейтинга участников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разбор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заданий,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аппеляционной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комиссии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мастер-классов для участников олимпиады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 программы для  педагогических работников и специалистов, сопровождающих участников олимпиады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504" y="555527"/>
            <a:ext cx="2520280" cy="648072"/>
          </a:xfrm>
          <a:prstGeom prst="roundRect">
            <a:avLst>
              <a:gd name="adj" fmla="val 4853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Федеральный уровень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747662" y="584322"/>
            <a:ext cx="2736304" cy="619277"/>
          </a:xfrm>
          <a:prstGeom prst="roundRect">
            <a:avLst>
              <a:gd name="adj" fmla="val 4853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Уровень субъекта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24128" y="555528"/>
            <a:ext cx="3096344" cy="648072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Уровень организации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229600" y="221171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7104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30152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835696" y="195486"/>
            <a:ext cx="4896544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DC6434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3  </a:t>
            </a:r>
            <a:r>
              <a:rPr lang="ru-RU" sz="2000" b="1" dirty="0">
                <a:solidFill>
                  <a:srgbClr val="002060"/>
                </a:solidFill>
              </a:rPr>
              <a:t>Этап  - </a:t>
            </a:r>
            <a:r>
              <a:rPr lang="ru-RU" sz="2000" b="1" dirty="0" smtClean="0">
                <a:solidFill>
                  <a:srgbClr val="002060"/>
                </a:solidFill>
              </a:rPr>
              <a:t>Заключительный</a:t>
            </a:r>
            <a:endParaRPr lang="en-GB" sz="2000" b="1" dirty="0">
              <a:solidFill>
                <a:srgbClr val="00206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t="25514" r="53084" b="1481"/>
          <a:stretch/>
        </p:blipFill>
        <p:spPr>
          <a:xfrm>
            <a:off x="7973600" y="0"/>
            <a:ext cx="1170400" cy="375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4</a:t>
            </a:fld>
            <a:endParaRPr lang="en-GB" sz="1200" b="1">
              <a:solidFill>
                <a:srgbClr val="332D73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800" y="2801818"/>
            <a:ext cx="8520600" cy="79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555526"/>
            <a:ext cx="2627784" cy="39746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отчета о проведении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олимпиады</a:t>
            </a:r>
          </a:p>
          <a:p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мониторинга СМИ </a:t>
            </a:r>
            <a:endParaRPr lang="ru-RU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мониторинга сайта олимпиады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555527"/>
            <a:ext cx="2772308" cy="39746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СМИ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организации и проведения Олимпиады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отчета о проведении Олимпиады</a:t>
            </a:r>
            <a:endParaRPr lang="ru-RU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24128" y="584322"/>
            <a:ext cx="3096344" cy="39458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60000"/>
              </a:lnSpc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публикаций в СМИ об итогах олимпиады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 результатов организации и проведения Олимпиады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отчета о проведении Олимпиады</a:t>
            </a:r>
            <a:endParaRPr lang="ru-RU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504" y="555527"/>
            <a:ext cx="2520280" cy="648072"/>
          </a:xfrm>
          <a:prstGeom prst="roundRect">
            <a:avLst>
              <a:gd name="adj" fmla="val 4853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Федеральный уровень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747662" y="584322"/>
            <a:ext cx="2736304" cy="619277"/>
          </a:xfrm>
          <a:prstGeom prst="roundRect">
            <a:avLst>
              <a:gd name="adj" fmla="val 4853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Уровень субъекта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24128" y="555528"/>
            <a:ext cx="3096344" cy="648072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Уровень организации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01600" y="407295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66221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30152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763688" y="195486"/>
            <a:ext cx="4896544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DC6434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ru-RU" sz="2000" b="1" dirty="0" smtClean="0">
                <a:solidFill>
                  <a:srgbClr val="332D73"/>
                </a:solidFill>
                <a:latin typeface="Proxima Nova"/>
                <a:ea typeface="Proxima Nova"/>
                <a:cs typeface="Proxima Nova"/>
                <a:sym typeface="Proxima Nova"/>
              </a:rPr>
              <a:t>1 этап - Подготовительный </a:t>
            </a:r>
            <a:endParaRPr lang="en-GB" sz="2000" b="1" dirty="0">
              <a:solidFill>
                <a:srgbClr val="332D7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t="25514" r="53084" b="1481"/>
          <a:stretch/>
        </p:blipFill>
        <p:spPr>
          <a:xfrm>
            <a:off x="7973600" y="0"/>
            <a:ext cx="1170400" cy="375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5</a:t>
            </a:fld>
            <a:endParaRPr lang="en-GB" sz="1200" b="1">
              <a:solidFill>
                <a:srgbClr val="332D73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800" y="2801818"/>
            <a:ext cx="8520600" cy="79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737917"/>
            <a:ext cx="2520280" cy="37922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35796" y="720995"/>
            <a:ext cx="2808312" cy="380915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и утверждение  распорядительного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акта; </a:t>
            </a:r>
          </a:p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взаимодействия;</a:t>
            </a:r>
          </a:p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состава жюри олимпиады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 наградного фонда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24128" y="715350"/>
            <a:ext cx="3096344" cy="38148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одготовка технической 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базы и необходимого оборудования и материалов для проведения олимпиады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церемоний торжественного открытия и закрытия олимпиады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мастер-классов для участников олимпиады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  программы для 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сопровождающих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олимпиады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504" y="720995"/>
            <a:ext cx="2520280" cy="683344"/>
          </a:xfrm>
          <a:prstGeom prst="roundRect">
            <a:avLst>
              <a:gd name="adj" fmla="val 4853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Федеральный уровень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771800" y="771639"/>
            <a:ext cx="2736304" cy="619277"/>
          </a:xfrm>
          <a:prstGeom prst="roundRect">
            <a:avLst>
              <a:gd name="adj" fmla="val 4853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Уровень субъекта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24128" y="720995"/>
            <a:ext cx="3096344" cy="611335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Уровень организации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91924"/>
              </p:ext>
            </p:extLst>
          </p:nvPr>
        </p:nvGraphicFramePr>
        <p:xfrm>
          <a:off x="107504" y="1491629"/>
          <a:ext cx="2520280" cy="3426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0280"/>
              </a:tblGrid>
              <a:tr h="1224532">
                <a:tc>
                  <a:txBody>
                    <a:bodyPr/>
                    <a:lstStyle/>
                    <a:p>
                      <a:pPr marR="111125"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57625" algn="l"/>
                        </a:tabLs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перечня УГС и специальностей СПО, по которым проводится Олимпиада;</a:t>
                      </a:r>
                    </a:p>
                    <a:p>
                      <a:pPr marR="111125"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57625" algn="l"/>
                        </a:tabLs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мест проведения олимпиад по УГС специальностей 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11317">
                <a:tc>
                  <a:txBody>
                    <a:bodyPr/>
                    <a:lstStyle/>
                    <a:p>
                      <a:pPr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57625" algn="l"/>
                        </a:tabLst>
                      </a:pPr>
                      <a:r>
                        <a:rPr lang="ru-RU" sz="1400" b="1" i="0" u="none" strike="noStrike" cap="non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подготовка  ФОС для проведения  олимпиады;</a:t>
                      </a:r>
                    </a:p>
                    <a:p>
                      <a:pPr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57625" algn="l"/>
                        </a:tabLst>
                      </a:pPr>
                      <a:r>
                        <a:rPr lang="ru-RU" sz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экспертиза оценочных средств;</a:t>
                      </a:r>
                    </a:p>
                    <a:p>
                      <a:pPr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57625" algn="l"/>
                        </a:tabLst>
                      </a:pPr>
                      <a:r>
                        <a:rPr lang="ru-RU" sz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утверждение фонда оценочных средств</a:t>
                      </a:r>
                      <a:endParaRPr lang="ru-RU" sz="12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88488">
                <a:tc>
                  <a:txBody>
                    <a:bodyPr/>
                    <a:lstStyle/>
                    <a:p>
                      <a:pPr marR="21590"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57625" algn="l"/>
                        </a:tabLs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обучающих мероприятий для   организаторов олимпиад по УГС специальностей СПО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8101600" y="407295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517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30152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835696" y="195486"/>
            <a:ext cx="4896544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DC6434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ru-RU" sz="2000" b="1" dirty="0">
                <a:solidFill>
                  <a:srgbClr val="002060"/>
                </a:solidFill>
              </a:rPr>
              <a:t>2  Этап  - Проведение </a:t>
            </a:r>
            <a:r>
              <a:rPr lang="ru-RU" sz="2000" b="1" dirty="0" smtClean="0">
                <a:solidFill>
                  <a:srgbClr val="002060"/>
                </a:solidFill>
              </a:rPr>
              <a:t>олимпиады </a:t>
            </a:r>
            <a:endParaRPr lang="en-GB" sz="2000" b="1" dirty="0">
              <a:solidFill>
                <a:srgbClr val="00206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t="25514" r="53084" b="1481"/>
          <a:stretch/>
        </p:blipFill>
        <p:spPr>
          <a:xfrm>
            <a:off x="7973600" y="0"/>
            <a:ext cx="1170400" cy="375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6</a:t>
            </a:fld>
            <a:endParaRPr lang="en-GB" sz="1200" b="1">
              <a:solidFill>
                <a:srgbClr val="332D73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800" y="2801818"/>
            <a:ext cx="8520600" cy="79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555526"/>
            <a:ext cx="2627784" cy="39746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хода олимпиады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сайта олимпиады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работе жюри олимпиад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работе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аппеляционных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комиссий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церемониях торжественного открытия и закрытия олимпиады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555527"/>
            <a:ext cx="2772308" cy="39746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рганизация взаимодействия;</a:t>
            </a:r>
          </a:p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жюри олимпиад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работе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аппеляционных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комиссий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церемониях торжественного открытия и закрытия олимпиады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24128" y="584322"/>
            <a:ext cx="3096344" cy="43658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60000"/>
              </a:lnSpc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церемоний торжественного открытия и закрытия олимпиады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конкурсных испытаний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жюри олимпиады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выстраивание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рейтинга участников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разбор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заданий,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аппеляционной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комиссии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мастер-классов для участников олимпиады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 программы для  педагогических работников и специалистов, сопровождающих участников олимпиады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504" y="555527"/>
            <a:ext cx="2520280" cy="648072"/>
          </a:xfrm>
          <a:prstGeom prst="roundRect">
            <a:avLst>
              <a:gd name="adj" fmla="val 4853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Федеральный уровень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747662" y="584322"/>
            <a:ext cx="2736304" cy="619277"/>
          </a:xfrm>
          <a:prstGeom prst="roundRect">
            <a:avLst>
              <a:gd name="adj" fmla="val 4853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Уровень субъекта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24128" y="555528"/>
            <a:ext cx="3096344" cy="648072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Уровень организации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229600" y="221171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7872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30152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835696" y="195486"/>
            <a:ext cx="4896544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DC6434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3  </a:t>
            </a:r>
            <a:r>
              <a:rPr lang="ru-RU" sz="2000" b="1" dirty="0">
                <a:solidFill>
                  <a:srgbClr val="002060"/>
                </a:solidFill>
              </a:rPr>
              <a:t>Этап  - </a:t>
            </a:r>
            <a:r>
              <a:rPr lang="ru-RU" sz="2000" b="1" dirty="0" smtClean="0">
                <a:solidFill>
                  <a:srgbClr val="002060"/>
                </a:solidFill>
              </a:rPr>
              <a:t>Заключительный</a:t>
            </a:r>
            <a:endParaRPr lang="en-GB" sz="2000" b="1" dirty="0">
              <a:solidFill>
                <a:srgbClr val="00206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t="25514" r="53084" b="1481"/>
          <a:stretch/>
        </p:blipFill>
        <p:spPr>
          <a:xfrm>
            <a:off x="7973600" y="0"/>
            <a:ext cx="1170400" cy="375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7</a:t>
            </a:fld>
            <a:endParaRPr lang="en-GB" sz="1200" b="1">
              <a:solidFill>
                <a:srgbClr val="332D73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800" y="2801818"/>
            <a:ext cx="8520600" cy="79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555526"/>
            <a:ext cx="2627784" cy="39746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отчета о проведении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олимпиады</a:t>
            </a:r>
          </a:p>
          <a:p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мониторинга СМИ </a:t>
            </a:r>
            <a:endParaRPr lang="ru-RU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мониторинга сайта олимпиады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555527"/>
            <a:ext cx="2772308" cy="39746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СМИ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организации и проведения Олимпиады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отчета о проведении Олимпиады</a:t>
            </a:r>
            <a:endParaRPr lang="ru-RU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24128" y="584322"/>
            <a:ext cx="3096344" cy="39458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60000"/>
              </a:lnSpc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публикаций в СМИ об итогах олимпиады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 результатов организации и проведения Олимпиады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отчета о проведении Олимпиады</a:t>
            </a:r>
            <a:endParaRPr lang="ru-RU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504" y="555527"/>
            <a:ext cx="2520280" cy="648072"/>
          </a:xfrm>
          <a:prstGeom prst="roundRect">
            <a:avLst>
              <a:gd name="adj" fmla="val 4853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Федеральный уровень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747662" y="584322"/>
            <a:ext cx="2736304" cy="619277"/>
          </a:xfrm>
          <a:prstGeom prst="roundRect">
            <a:avLst>
              <a:gd name="adj" fmla="val 4853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Уровень субъекта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24128" y="555528"/>
            <a:ext cx="3096344" cy="648072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Уровень организации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01600" y="407295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20217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30152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763688" y="195486"/>
            <a:ext cx="4896544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DC6434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ru-RU" sz="2000" b="1" dirty="0" smtClean="0">
                <a:solidFill>
                  <a:srgbClr val="332D73"/>
                </a:solidFill>
                <a:latin typeface="Proxima Nova"/>
                <a:ea typeface="Proxima Nova"/>
                <a:cs typeface="Proxima Nova"/>
                <a:sym typeface="Proxima Nova"/>
              </a:rPr>
              <a:t>1 этап - Подготовительный </a:t>
            </a:r>
            <a:endParaRPr lang="en-GB" sz="2000" b="1" dirty="0">
              <a:solidFill>
                <a:srgbClr val="332D7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t="25514" r="53084" b="1481"/>
          <a:stretch/>
        </p:blipFill>
        <p:spPr>
          <a:xfrm>
            <a:off x="7973600" y="0"/>
            <a:ext cx="1170400" cy="375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8</a:t>
            </a:fld>
            <a:endParaRPr lang="en-GB" sz="1200" b="1">
              <a:solidFill>
                <a:srgbClr val="332D73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800" y="2801818"/>
            <a:ext cx="8520600" cy="79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737917"/>
            <a:ext cx="2520280" cy="37922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87824" y="720995"/>
            <a:ext cx="5688632" cy="42951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и утверждение  распорядительного акта;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взаимодействия;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состава жюри олимпиады;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 наградного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фонда;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оценочных средств;</a:t>
            </a:r>
          </a:p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технической 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базы и необходимого оборудования и материалов для проведения олимпиады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церемоний торжественного открытия и закрытия олимпиады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мастер-классов для участников олимпиады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 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для 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сопровождающих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олимпиады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504" y="720995"/>
            <a:ext cx="2520280" cy="611335"/>
          </a:xfrm>
          <a:prstGeom prst="roundRect">
            <a:avLst>
              <a:gd name="adj" fmla="val 4853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Федеральный уровень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707904" y="737917"/>
            <a:ext cx="3744416" cy="594413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Уровень организации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964052"/>
              </p:ext>
            </p:extLst>
          </p:nvPr>
        </p:nvGraphicFramePr>
        <p:xfrm>
          <a:off x="107504" y="1419623"/>
          <a:ext cx="2743002" cy="32403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002"/>
              </a:tblGrid>
              <a:tr h="1165581">
                <a:tc>
                  <a:txBody>
                    <a:bodyPr/>
                    <a:lstStyle/>
                    <a:p>
                      <a:pPr marR="111125"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57625" algn="l"/>
                        </a:tabLs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перечня УГС и специальностей СПО, по которым проводится Олимпиада;</a:t>
                      </a:r>
                    </a:p>
                    <a:p>
                      <a:pPr marR="111125"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57625" algn="l"/>
                        </a:tabLs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мест проведения олимпиад по УГС специальностей 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332093">
                <a:tc>
                  <a:txBody>
                    <a:bodyPr/>
                    <a:lstStyle/>
                    <a:p>
                      <a:pPr marR="111125"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57625" algn="l"/>
                        </a:tabLst>
                      </a:pPr>
                      <a:r>
                        <a:rPr lang="ru-RU" sz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организации – разработчика фонда оценочных средств для проведения олимпиады;</a:t>
                      </a:r>
                    </a:p>
                    <a:p>
                      <a:pPr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57625" algn="l"/>
                        </a:tabLst>
                      </a:pPr>
                      <a:r>
                        <a:rPr lang="ru-RU" sz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экспертиза оценочных средств;</a:t>
                      </a:r>
                    </a:p>
                    <a:p>
                      <a:pPr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57625" algn="l"/>
                        </a:tabLst>
                      </a:pPr>
                      <a:r>
                        <a:rPr lang="ru-RU" sz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утверждение фонда оценочных средств</a:t>
                      </a:r>
                      <a:endParaRPr lang="ru-RU" sz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42685">
                <a:tc>
                  <a:txBody>
                    <a:bodyPr/>
                    <a:lstStyle/>
                    <a:p>
                      <a:pPr marR="21590"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857625" algn="l"/>
                        </a:tabLs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обучающих мероприятий для   организаторов олимпиад по УГС специальностей СПО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8101600" y="407295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55289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30152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835696" y="195486"/>
            <a:ext cx="4896544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DC6434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ru-RU" sz="2000" b="1" dirty="0">
                <a:solidFill>
                  <a:srgbClr val="002060"/>
                </a:solidFill>
              </a:rPr>
              <a:t>2  Этап  - Проведение </a:t>
            </a:r>
            <a:r>
              <a:rPr lang="ru-RU" sz="2000" b="1" dirty="0" smtClean="0">
                <a:solidFill>
                  <a:srgbClr val="002060"/>
                </a:solidFill>
              </a:rPr>
              <a:t>олимпиады </a:t>
            </a:r>
            <a:endParaRPr lang="en-GB" sz="2000" b="1" dirty="0">
              <a:solidFill>
                <a:srgbClr val="00206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t="25514" r="53084" b="1481"/>
          <a:stretch/>
        </p:blipFill>
        <p:spPr>
          <a:xfrm>
            <a:off x="7973600" y="0"/>
            <a:ext cx="1170400" cy="375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9</a:t>
            </a:fld>
            <a:endParaRPr lang="en-GB" sz="1200" b="1">
              <a:solidFill>
                <a:srgbClr val="332D73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800" y="2801818"/>
            <a:ext cx="8520600" cy="79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555526"/>
            <a:ext cx="2627784" cy="39746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хода олимпиады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сайта олимпиады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работе жюри олимпиад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работе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аппеляционных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комиссий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церемониях торжественного открытия и закрытия олимпиады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627534"/>
            <a:ext cx="5688632" cy="39026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60000"/>
              </a:lnSpc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взаимодейсвия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церемоний торжественного открытия и закрытия олимпиады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конкурсных испытаний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жюри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олимпиады, апелляционной комиссии</a:t>
            </a: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выстраивание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рейтинга участников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разбор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заданий;</a:t>
            </a:r>
          </a:p>
          <a:p>
            <a:pPr>
              <a:lnSpc>
                <a:spcPct val="6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аппеляционной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комиссии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мастер-классов для участников олимпиады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 программы для  педагогических работников и специалистов, сопровождающих участников олимпиады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60000"/>
              </a:lnSpc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504" y="555527"/>
            <a:ext cx="2448272" cy="648072"/>
          </a:xfrm>
          <a:prstGeom prst="roundRect">
            <a:avLst>
              <a:gd name="adj" fmla="val 4853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Федеральный уровень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283968" y="576675"/>
            <a:ext cx="3096344" cy="648072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Уровень организации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229600" y="221171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73633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1075</Words>
  <Application>Microsoft Office PowerPoint</Application>
  <PresentationFormat>Экран (16:9)</PresentationFormat>
  <Paragraphs>370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Calibri</vt:lpstr>
      <vt:lpstr>Times New Roman</vt:lpstr>
      <vt:lpstr>Proxima Nova</vt:lpstr>
      <vt:lpstr>Arial</vt:lpstr>
      <vt:lpstr>simple-light-2</vt:lpstr>
      <vt:lpstr>Алгоритмы формирования фондов оценочных средств и организационных механизмов проведения олимпиад профессионального мастерства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vertigo</dc:creator>
  <cp:lastModifiedBy>Парамонова Юлия Юрьевна</cp:lastModifiedBy>
  <cp:revision>39</cp:revision>
  <dcterms:modified xsi:type="dcterms:W3CDTF">2016-11-08T08:00:14Z</dcterms:modified>
</cp:coreProperties>
</file>