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266" r:id="rId3"/>
    <p:sldId id="267" r:id="rId4"/>
    <p:sldId id="268" r:id="rId5"/>
    <p:sldId id="261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7CD"/>
    <a:srgbClr val="FF66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18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6506A-95B0-49C3-A13B-13773FF71E6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A984-C112-4C8E-819E-9770A9F69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8ED6-7333-4C0F-AFC9-DCDE5B826E38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050A-70FE-42FC-92FB-F1AF74B01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050A-70FE-42FC-92FB-F1AF74B018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E48B-53A8-49E0-B72E-41C02E13ED6C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A728-7A32-44C1-82A1-29CB8D0AFCDB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8CA-AA61-49AF-976F-A231F1D68BCD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2DD-BAEA-4942-B266-C13870F1B041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B292-84C1-4D8D-97AB-2893E7C84487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86BE-EB9C-4192-B14D-C0C5A26F857A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470E-3DF2-42D5-A358-DACB7CD2AC6F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2EDC-A054-4F76-B130-25AFC47B136D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A861-6292-421A-AFE1-2F36295461A5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D8B-2C10-4C0A-815B-4DAD3E2B0B19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3F35-FFCC-46A6-90C0-35CC41BD0181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0FF7-656F-4859-BB65-255FD7B8683E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\\192.168.0.1\диск d\Танцюра О.В\7_Практический этап сборки (II)\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7" y="462158"/>
            <a:ext cx="3456383" cy="2307528"/>
          </a:xfrm>
          <a:prstGeom prst="rect">
            <a:avLst/>
          </a:prstGeom>
          <a:noFill/>
        </p:spPr>
      </p:pic>
      <p:pic>
        <p:nvPicPr>
          <p:cNvPr id="8" name="Picture 4" descr="\\192.168.0.1\диск d\Танцюра О.В\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8746"/>
            <a:ext cx="3419872" cy="22831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7207"/>
            <a:ext cx="8496944" cy="14700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ПРИВЛЕЧЕНИЕ СОЦИАЛЬНЫХ ПАРТНЁРОВ К РАЗРАБОТКЕ ОЦЕНОЧНЫХ СРЕДСТВ ДЛЯ ПРОВЕДЕНИЯ ЗАКЛЮЧИТЕЛЬНОГО ЭТАПА ВСЕРОССИЙСКОЙ ОЛИМПИАДЫ ПРОФЕССИОНАЛЬНОГО МАСТЕРСТВА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ПРОФИЛЬНОЕ НАПРАВЛЕНИЕ - 13.00.00 ЭЛЕКТРО- И ТЕПЛОЭНЕРГЕТИКА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68888"/>
            <a:ext cx="8424936" cy="1176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ГБПОУ «Волгоградский энергетический колледж»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5098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81402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8977" y="351483"/>
            <a:ext cx="236916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5"/>
          <p:cNvSpPr txBox="1">
            <a:spLocks noChangeArrowheads="1"/>
          </p:cNvSpPr>
          <p:nvPr/>
        </p:nvSpPr>
        <p:spPr bwMode="auto">
          <a:xfrm>
            <a:off x="484436" y="1268761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24736" cy="11967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Всероссийская олимпиада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профессионального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мастерства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одержимое 15"/>
          <p:cNvSpPr txBox="1">
            <a:spLocks/>
          </p:cNvSpPr>
          <p:nvPr/>
        </p:nvSpPr>
        <p:spPr>
          <a:xfrm>
            <a:off x="1403648" y="1268760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проведено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заключительных этапов </a:t>
            </a:r>
          </a:p>
          <a:p>
            <a:pPr lvl="0" algn="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Всероссийской олимпиады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675" y="58918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5"/>
          <p:cNvSpPr txBox="1">
            <a:spLocks noChangeArrowheads="1"/>
          </p:cNvSpPr>
          <p:nvPr/>
        </p:nvSpPr>
        <p:spPr bwMode="auto">
          <a:xfrm>
            <a:off x="484436" y="2291387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5"/>
          <p:cNvSpPr txBox="1">
            <a:spLocks/>
          </p:cNvSpPr>
          <p:nvPr/>
        </p:nvSpPr>
        <p:spPr>
          <a:xfrm>
            <a:off x="1403648" y="2291386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приняли участие более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200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студентов – </a:t>
            </a:r>
          </a:p>
          <a:p>
            <a:pPr lvl="0"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победителей региональных этапов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7" name="Picture 4" descr="\\192.168.0.2\всероссийская олимпиада\2009\День III_15.05.09\1_Профессиональный этап\IMG_ 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1" y="1254474"/>
            <a:ext cx="1296144" cy="892800"/>
          </a:xfrm>
          <a:prstGeom prst="ellipse">
            <a:avLst/>
          </a:prstGeom>
          <a:noFill/>
        </p:spPr>
      </p:pic>
      <p:sp>
        <p:nvSpPr>
          <p:cNvPr id="31" name="AutoShape 5"/>
          <p:cNvSpPr txBox="1">
            <a:spLocks noChangeArrowheads="1"/>
          </p:cNvSpPr>
          <p:nvPr/>
        </p:nvSpPr>
        <p:spPr bwMode="auto">
          <a:xfrm>
            <a:off x="484436" y="3314013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Содержимое 15"/>
          <p:cNvSpPr txBox="1">
            <a:spLocks/>
          </p:cNvSpPr>
          <p:nvPr/>
        </p:nvSpPr>
        <p:spPr>
          <a:xfrm>
            <a:off x="1403648" y="3314012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представлено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44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субъекта Российской Федерации, </a:t>
            </a:r>
          </a:p>
          <a:p>
            <a:pPr lvl="0" algn="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8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федеральных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округов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" y="3305311"/>
            <a:ext cx="1314748" cy="89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AutoShape 5"/>
          <p:cNvSpPr txBox="1">
            <a:spLocks noChangeArrowheads="1"/>
          </p:cNvSpPr>
          <p:nvPr/>
        </p:nvSpPr>
        <p:spPr bwMode="auto">
          <a:xfrm>
            <a:off x="484436" y="4336639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15"/>
          <p:cNvSpPr txBox="1">
            <a:spLocks/>
          </p:cNvSpPr>
          <p:nvPr/>
        </p:nvSpPr>
        <p:spPr>
          <a:xfrm>
            <a:off x="1403648" y="4336638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участники Всероссийской олимпиады стали призёрами и победителями чемпионатов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WorldSkills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Russia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8" name="Picture 7" descr="\\192.168.0.2\олимпиада 2013\2 день олимпиады\IMG 83.jpg"/>
          <p:cNvPicPr>
            <a:picLocks noChangeAspect="1" noChangeArrowheads="1"/>
          </p:cNvPicPr>
          <p:nvPr/>
        </p:nvPicPr>
        <p:blipFill>
          <a:blip r:embed="rId6" cstate="print"/>
          <a:srcRect t="29270" b="27773"/>
          <a:stretch>
            <a:fillRect/>
          </a:stretch>
        </p:blipFill>
        <p:spPr bwMode="auto">
          <a:xfrm>
            <a:off x="37330" y="2278687"/>
            <a:ext cx="1327403" cy="892800"/>
          </a:xfrm>
          <a:prstGeom prst="ellipse">
            <a:avLst/>
          </a:prstGeom>
          <a:noFill/>
        </p:spPr>
      </p:pic>
      <p:pic>
        <p:nvPicPr>
          <p:cNvPr id="43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00" y="4324733"/>
            <a:ext cx="1339726" cy="89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AutoShape 5"/>
          <p:cNvSpPr txBox="1">
            <a:spLocks noChangeArrowheads="1"/>
          </p:cNvSpPr>
          <p:nvPr/>
        </p:nvSpPr>
        <p:spPr bwMode="auto">
          <a:xfrm>
            <a:off x="484436" y="5359265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Содержимое 15"/>
          <p:cNvSpPr txBox="1">
            <a:spLocks/>
          </p:cNvSpPr>
          <p:nvPr/>
        </p:nvSpPr>
        <p:spPr>
          <a:xfrm>
            <a:off x="1403648" y="5359264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lnSpc>
                <a:spcPct val="75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участники Всероссийской олимпиады зарекомендовали себя успешными специалистами энергетической отрасли, лидерами профессионального образования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9" name="Picture 9" descr="\\192.168.0.2\всероссийская олимпиада 2015\Фото\День 2\4_Теоретический этап\4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01" y="5342693"/>
            <a:ext cx="1286641" cy="8928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24736" cy="11967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Основные социальные партнёры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675" y="58918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Картинки по запросу филиал ПАО «МРСК Юга» - «Волгоградэнерго»,  ОАО «Волгоградэнергосбыт»"/>
          <p:cNvPicPr>
            <a:picLocks noChangeAspect="1" noChangeArrowheads="1"/>
          </p:cNvPicPr>
          <p:nvPr/>
        </p:nvPicPr>
        <p:blipFill>
          <a:blip r:embed="rId4" cstate="print"/>
          <a:srcRect t="4762" r="11111" b="28571"/>
          <a:stretch>
            <a:fillRect/>
          </a:stretch>
        </p:blipFill>
        <p:spPr bwMode="auto">
          <a:xfrm>
            <a:off x="5004048" y="1268760"/>
            <a:ext cx="3744416" cy="1872208"/>
          </a:xfrm>
          <a:prstGeom prst="rect">
            <a:avLst/>
          </a:prstGeom>
          <a:noFill/>
        </p:spPr>
      </p:pic>
      <p:pic>
        <p:nvPicPr>
          <p:cNvPr id="26634" name="Picture 10" descr="Картинки по запросу кауст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39246"/>
            <a:ext cx="3635896" cy="2198066"/>
          </a:xfrm>
          <a:prstGeom prst="rect">
            <a:avLst/>
          </a:prstGeom>
          <a:noFill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9046" y="1340769"/>
            <a:ext cx="219480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Картинки по запросу волгограднефтемаш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7317" t="14199" r="6098" b="14808"/>
          <a:stretch>
            <a:fillRect/>
          </a:stretch>
        </p:blipFill>
        <p:spPr bwMode="auto">
          <a:xfrm>
            <a:off x="827584" y="5589240"/>
            <a:ext cx="5794244" cy="1224136"/>
          </a:xfrm>
          <a:prstGeom prst="rect">
            <a:avLst/>
          </a:prstGeom>
          <a:noFill/>
        </p:spPr>
      </p:pic>
      <p:pic>
        <p:nvPicPr>
          <p:cNvPr id="26637" name="Picture 13" descr="Картинки по запросу лукойл волгоградэнерг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429000"/>
            <a:ext cx="1894947" cy="1800200"/>
          </a:xfrm>
          <a:prstGeom prst="rect">
            <a:avLst/>
          </a:prstGeom>
          <a:noFill/>
        </p:spPr>
      </p:pic>
      <p:pic>
        <p:nvPicPr>
          <p:cNvPr id="26638" name="Picture 14" descr="\\192.168.0.1\диск d\Танцюра О.В\СБОРНИК\ВЭнерг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3140968"/>
            <a:ext cx="508492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525"/>
            <a:ext cx="6624736" cy="11967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Формирование фонда оценочных средств заключительного этапа Всероссийской олимпиады профессионального мастерства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675" y="58918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0" y="1254025"/>
            <a:ext cx="8907091" cy="1334172"/>
            <a:chOff x="1393" y="1667"/>
            <a:chExt cx="2884" cy="510"/>
          </a:xfrm>
        </p:grpSpPr>
        <p:sp>
          <p:nvSpPr>
            <p:cNvPr id="13" name="AutoShape 84"/>
            <p:cNvSpPr>
              <a:spLocks noChangeArrowheads="1"/>
            </p:cNvSpPr>
            <p:nvPr/>
          </p:nvSpPr>
          <p:spPr bwMode="gray">
            <a:xfrm>
              <a:off x="1498" y="1671"/>
              <a:ext cx="2774" cy="176"/>
            </a:xfrm>
            <a:prstGeom prst="roundRect">
              <a:avLst>
                <a:gd name="adj" fmla="val 16667"/>
              </a:avLst>
            </a:prstGeom>
            <a:solidFill>
              <a:srgbClr val="2D509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gray">
            <a:xfrm>
              <a:off x="1478" y="1667"/>
              <a:ext cx="2799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Этап консультаций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13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51520" y="1838128"/>
            <a:ext cx="8640960" cy="26243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869098"/>
            <a:ext cx="8424936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  <a:tabLst>
                <a:tab pos="2619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Определение актуальных для работодателя умений, практического опыта выпускников</a:t>
            </a:r>
          </a:p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  <a:tabLst>
                <a:tab pos="2619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Формирование  СКРП на основе профессиональных стандартов, должностных инструкций работника предприятия</a:t>
            </a:r>
          </a:p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  <a:tabLst>
                <a:tab pos="2619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Использование СКРП для создания конкурсных заданий</a:t>
            </a:r>
          </a:p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  <a:tabLst>
                <a:tab pos="2619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Использование технической документации предприятия</a:t>
            </a:r>
          </a:p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  <a:tabLst>
                <a:tab pos="2619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Определение перечня оборудования для выполнения заданий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уровня</a:t>
            </a:r>
          </a:p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  <a:tabLst>
                <a:tab pos="261938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Разработка системы критериев выполнения заданий 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0" y="4635724"/>
            <a:ext cx="8888561" cy="1559148"/>
            <a:chOff x="1393" y="1581"/>
            <a:chExt cx="2878" cy="596"/>
          </a:xfrm>
        </p:grpSpPr>
        <p:sp>
          <p:nvSpPr>
            <p:cNvPr id="19" name="AutoShape 84"/>
            <p:cNvSpPr>
              <a:spLocks noChangeArrowheads="1"/>
            </p:cNvSpPr>
            <p:nvPr/>
          </p:nvSpPr>
          <p:spPr bwMode="gray">
            <a:xfrm>
              <a:off x="1492" y="1604"/>
              <a:ext cx="2774" cy="160"/>
            </a:xfrm>
            <a:prstGeom prst="roundRect">
              <a:avLst>
                <a:gd name="adj" fmla="val 16667"/>
              </a:avLst>
            </a:prstGeom>
            <a:solidFill>
              <a:srgbClr val="2D509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Text Box 86"/>
            <p:cNvSpPr txBox="1">
              <a:spLocks noChangeArrowheads="1"/>
            </p:cNvSpPr>
            <p:nvPr/>
          </p:nvSpPr>
          <p:spPr bwMode="gray">
            <a:xfrm>
              <a:off x="1472" y="1581"/>
              <a:ext cx="2799" cy="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Этап</a:t>
              </a:r>
              <a:r>
                <a:rPr lang="ru-RU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экспертизы</a:t>
              </a:r>
              <a:endPara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1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13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51520" y="5288260"/>
            <a:ext cx="8535322" cy="10081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296098"/>
            <a:ext cx="842493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Экспертиза содержания конкурсных заданий, объема и времени их выполнения </a:t>
            </a:r>
          </a:p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Экспертиза технических средств и оборудования</a:t>
            </a:r>
          </a:p>
          <a:p>
            <a:pPr marL="261938" indent="-261938">
              <a:lnSpc>
                <a:spcPct val="90000"/>
              </a:lnSpc>
              <a:spcBef>
                <a:spcPts val="300"/>
              </a:spcBef>
              <a:buFont typeface="Arial Narrow" pitchFamily="34" charset="0"/>
              <a:buChar char="–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Экспертиза технической документации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24736" cy="11967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Формирование фонда оценочных средств заключительного этапа Всероссийской олимпиады профессионального мастерства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492" y="1"/>
            <a:ext cx="101550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0" y="1236472"/>
            <a:ext cx="8907091" cy="1326324"/>
            <a:chOff x="1393" y="1670"/>
            <a:chExt cx="2884" cy="507"/>
          </a:xfrm>
        </p:grpSpPr>
        <p:sp>
          <p:nvSpPr>
            <p:cNvPr id="13" name="AutoShape 84"/>
            <p:cNvSpPr>
              <a:spLocks noChangeArrowheads="1"/>
            </p:cNvSpPr>
            <p:nvPr/>
          </p:nvSpPr>
          <p:spPr bwMode="gray">
            <a:xfrm>
              <a:off x="1498" y="1670"/>
              <a:ext cx="2774" cy="205"/>
            </a:xfrm>
            <a:prstGeom prst="roundRect">
              <a:avLst>
                <a:gd name="adj" fmla="val 16667"/>
              </a:avLst>
            </a:prstGeom>
            <a:solidFill>
              <a:srgbClr val="2D509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gray">
            <a:xfrm>
              <a:off x="1478" y="1677"/>
              <a:ext cx="2799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Этап корректировки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13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52556" y="1888928"/>
            <a:ext cx="8535322" cy="413236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132856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Мастер-класс членов жюри для участников ВО и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сопровождающих: «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Типовые ошибки при выполнении конкурсных заданий»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Анализ результатов выполнения заданий для корректировки ФОС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Создание рабочей группы по формированию содержания заданий в рамках Федерального учебно-методического объединения по УГС 13.00.00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Электро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и теплоэнергетика</a:t>
            </a:r>
            <a:endParaRPr lang="ru-RU" sz="2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gray">
          <a:xfrm>
            <a:off x="0" y="4341828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8675" y="58918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99135"/>
            <a:ext cx="8496944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ПРИГЛАШАЕМ  К  СОТРУДНИЧЕСТВУ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24936" cy="1176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ГБПОУ «Волгоградский энергетический колледж»</a:t>
            </a:r>
          </a:p>
          <a:p>
            <a:pPr>
              <a:spcBef>
                <a:spcPts val="0"/>
              </a:spcBef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www. energocollege.ru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5098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81402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\\192.168.0.2\всероссийская олимпиада 2015\Фото\День 2\2_Открытие\187.JPG"/>
          <p:cNvPicPr>
            <a:picLocks noChangeAspect="1" noChangeArrowheads="1"/>
          </p:cNvPicPr>
          <p:nvPr/>
        </p:nvPicPr>
        <p:blipFill>
          <a:blip r:embed="rId2" cstate="print"/>
          <a:srcRect l="21543" t="37224" r="17398" b="10268"/>
          <a:stretch>
            <a:fillRect/>
          </a:stretch>
        </p:blipFill>
        <p:spPr bwMode="auto">
          <a:xfrm>
            <a:off x="5615608" y="417364"/>
            <a:ext cx="3528392" cy="2376264"/>
          </a:xfrm>
          <a:prstGeom prst="rect">
            <a:avLst/>
          </a:prstGeom>
          <a:noFill/>
        </p:spPr>
      </p:pic>
      <p:pic>
        <p:nvPicPr>
          <p:cNvPr id="13" name="Picture 4" descr="\\192.168.0.1\диск d\Танцюра О.В\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365"/>
            <a:ext cx="3564395" cy="23762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977" y="409539"/>
            <a:ext cx="236916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219</Words>
  <Application>Microsoft Office PowerPoint</Application>
  <PresentationFormat>Экран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ПРИВЛЕЧЕНИЕ СОЦИАЛЬНЫХ ПАРТНЁРОВ К РАЗРАБОТКЕ ОЦЕНОЧНЫХ СРЕДСТВ ДЛЯ ПРОВЕДЕНИЯ ЗАКЛЮЧИТЕЛЬНОГО ЭТАПА ВСЕРОССИЙСКОЙ ОЛИМПИАДЫ ПРОФЕССИОНАЛЬНОГО МАСТЕРСТВА    ПРОФИЛЬНОЕ НАПРАВЛЕНИЕ - 13.00.00 ЭЛЕКТРО- И ТЕПЛОЭНЕРГЕТИКА </vt:lpstr>
      <vt:lpstr>Всероссийская олимпиада  профессионального мастерства</vt:lpstr>
      <vt:lpstr>Основные социальные партнёры</vt:lpstr>
      <vt:lpstr>Формирование фонда оценочных средств заключительного этапа Всероссийской олимпиады профессионального мастерства</vt:lpstr>
      <vt:lpstr>Формирование фонда оценочных средств заключительного этапа Всероссийской олимпиады профессионального мастерства</vt:lpstr>
      <vt:lpstr>ПРИГЛАШАЕМ  К  СОТРУДНИЧЕСТВУ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Валова</dc:creator>
  <cp:lastModifiedBy>Валова</cp:lastModifiedBy>
  <cp:revision>54</cp:revision>
  <dcterms:created xsi:type="dcterms:W3CDTF">2015-11-13T08:38:12Z</dcterms:created>
  <dcterms:modified xsi:type="dcterms:W3CDTF">2016-11-18T09:12:26Z</dcterms:modified>
</cp:coreProperties>
</file>