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6"/>
  </p:notesMasterIdLst>
  <p:handoutMasterIdLst>
    <p:handoutMasterId r:id="rId17"/>
  </p:handoutMasterIdLst>
  <p:sldIdLst>
    <p:sldId id="409" r:id="rId2"/>
    <p:sldId id="414" r:id="rId3"/>
    <p:sldId id="416" r:id="rId4"/>
    <p:sldId id="418" r:id="rId5"/>
    <p:sldId id="419" r:id="rId6"/>
    <p:sldId id="398" r:id="rId7"/>
    <p:sldId id="411" r:id="rId8"/>
    <p:sldId id="412" r:id="rId9"/>
    <p:sldId id="399" r:id="rId10"/>
    <p:sldId id="408" r:id="rId11"/>
    <p:sldId id="421" r:id="rId12"/>
    <p:sldId id="423" r:id="rId13"/>
    <p:sldId id="422" r:id="rId14"/>
    <p:sldId id="424" r:id="rId15"/>
  </p:sldIdLst>
  <p:sldSz cx="9144000" cy="5143500" type="screen16x9"/>
  <p:notesSz cx="6797675" cy="9928225"/>
  <p:defaultTextStyle>
    <a:defPPr>
      <a:defRPr lang="ru-RU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847">
          <p15:clr>
            <a:srgbClr val="A4A3A4"/>
          </p15:clr>
        </p15:guide>
        <p15:guide id="3" orient="horz" pos="1121">
          <p15:clr>
            <a:srgbClr val="A4A3A4"/>
          </p15:clr>
        </p15:guide>
        <p15:guide id="4" orient="horz" pos="1938">
          <p15:clr>
            <a:srgbClr val="A4A3A4"/>
          </p15:clr>
        </p15:guide>
        <p15:guide id="5" pos="1892">
          <p15:clr>
            <a:srgbClr val="A4A3A4"/>
          </p15:clr>
        </p15:guide>
        <p15:guide id="6" pos="5544">
          <p15:clr>
            <a:srgbClr val="A4A3A4"/>
          </p15:clr>
        </p15:guide>
        <p15:guide id="7" orient="horz" pos="1302">
          <p15:clr>
            <a:srgbClr val="A4A3A4"/>
          </p15:clr>
        </p15:guide>
        <p15:guide id="8" orient="horz" pos="1756">
          <p15:clr>
            <a:srgbClr val="A4A3A4"/>
          </p15:clr>
        </p15:guide>
        <p15:guide id="9" orient="horz" pos="48">
          <p15:clr>
            <a:srgbClr val="A4A3A4"/>
          </p15:clr>
        </p15:guide>
        <p15:guide id="10" orient="horz" pos="3026">
          <p15:clr>
            <a:srgbClr val="A4A3A4"/>
          </p15:clr>
        </p15:guide>
        <p15:guide id="11" pos="1156">
          <p15:clr>
            <a:srgbClr val="A4A3A4"/>
          </p15:clr>
        </p15:guide>
        <p15:guide id="12" pos="4332">
          <p15:clr>
            <a:srgbClr val="A4A3A4"/>
          </p15:clr>
        </p15:guide>
        <p15:guide id="13" pos="2472">
          <p15:clr>
            <a:srgbClr val="A4A3A4"/>
          </p15:clr>
        </p15:guide>
        <p15:guide id="14" pos="4014">
          <p15:clr>
            <a:srgbClr val="A4A3A4"/>
          </p15:clr>
        </p15:guide>
        <p15:guide id="15" orient="horz" pos="259">
          <p15:clr>
            <a:srgbClr val="A4A3A4"/>
          </p15:clr>
        </p15:guide>
        <p15:guide id="16" orient="horz" pos="2981">
          <p15:clr>
            <a:srgbClr val="A4A3A4"/>
          </p15:clr>
        </p15:guide>
        <p15:guide id="17" orient="horz" pos="2531">
          <p15:clr>
            <a:srgbClr val="A4A3A4"/>
          </p15:clr>
        </p15:guide>
        <p15:guide id="18" orient="horz" pos="1166">
          <p15:clr>
            <a:srgbClr val="A4A3A4"/>
          </p15:clr>
        </p15:guide>
        <p15:guide id="19" orient="horz" pos="713">
          <p15:clr>
            <a:srgbClr val="A4A3A4"/>
          </p15:clr>
        </p15:guide>
        <p15:guide id="20" orient="horz" pos="2073">
          <p15:clr>
            <a:srgbClr val="A4A3A4"/>
          </p15:clr>
        </p15:guide>
        <p15:guide id="21" pos="158">
          <p15:clr>
            <a:srgbClr val="A4A3A4"/>
          </p15:clr>
        </p15:guide>
        <p15:guide id="22" pos="5603">
          <p15:clr>
            <a:srgbClr val="A4A3A4"/>
          </p15:clr>
        </p15:guide>
        <p15:guide id="23" pos="612">
          <p15:clr>
            <a:srgbClr val="A4A3A4"/>
          </p15:clr>
        </p15:guide>
        <p15:guide id="24" pos="2880">
          <p15:clr>
            <a:srgbClr val="A4A3A4"/>
          </p15:clr>
        </p15:guide>
        <p15:guide id="25" pos="5148">
          <p15:clr>
            <a:srgbClr val="A4A3A4"/>
          </p15:clr>
        </p15:guide>
        <p15:guide id="26" pos="1066">
          <p15:clr>
            <a:srgbClr val="A4A3A4"/>
          </p15:clr>
        </p15:guide>
        <p15:guide id="27" pos="4694">
          <p15:clr>
            <a:srgbClr val="A4A3A4"/>
          </p15:clr>
        </p15:guide>
        <p15:guide id="28" pos="4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6EB"/>
    <a:srgbClr val="00688B"/>
    <a:srgbClr val="3F8DE2"/>
    <a:srgbClr val="0094DE"/>
    <a:srgbClr val="02ACE8"/>
    <a:srgbClr val="FFFF99"/>
    <a:srgbClr val="4A81E4"/>
    <a:srgbClr val="414A54"/>
    <a:srgbClr val="00AFD4"/>
    <a:srgbClr val="194C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88625" autoAdjust="0"/>
  </p:normalViewPr>
  <p:slideViewPr>
    <p:cSldViewPr snapToObjects="1">
      <p:cViewPr varScale="1">
        <p:scale>
          <a:sx n="107" d="100"/>
          <a:sy n="107" d="100"/>
        </p:scale>
        <p:origin x="-828" y="-84"/>
      </p:cViewPr>
      <p:guideLst>
        <p:guide orient="horz" pos="1620"/>
        <p:guide orient="horz" pos="1847"/>
        <p:guide orient="horz" pos="1121"/>
        <p:guide orient="horz" pos="1938"/>
        <p:guide orient="horz" pos="1302"/>
        <p:guide orient="horz" pos="1756"/>
        <p:guide orient="horz" pos="48"/>
        <p:guide orient="horz" pos="3026"/>
        <p:guide orient="horz" pos="259"/>
        <p:guide orient="horz" pos="2981"/>
        <p:guide orient="horz" pos="2531"/>
        <p:guide orient="horz" pos="1166"/>
        <p:guide orient="horz" pos="713"/>
        <p:guide orient="horz" pos="2073"/>
        <p:guide pos="1892"/>
        <p:guide pos="5544"/>
        <p:guide pos="1156"/>
        <p:guide pos="4332"/>
        <p:guide pos="2472"/>
        <p:guide pos="4014"/>
        <p:guide pos="158"/>
        <p:guide pos="5603"/>
        <p:guide pos="612"/>
        <p:guide pos="2880"/>
        <p:guide pos="5148"/>
        <p:guide pos="1066"/>
        <p:guide pos="4694"/>
        <p:guide pos="4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3702" y="-102"/>
      </p:cViewPr>
      <p:guideLst>
        <p:guide orient="horz" pos="3127"/>
        <p:guide orient="horz" pos="3128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0;&#1040;&#1051;&#1048;&#1053;&#1045;\PISA%20&#1090;&#1072;&#1083;&#1080;&#1094;&#1099;%20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50;&#1040;&#1051;&#1048;&#1053;&#1045;\PISA%20&#1090;&#1072;&#1083;&#1080;&#1094;&#1099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190 и более баллов</c:v>
                </c:pt>
              </c:strCache>
            </c:strRef>
          </c:tx>
          <c:spPr>
            <a:solidFill>
              <a:srgbClr val="FFCC00"/>
            </a:solidFill>
          </c:spPr>
          <c:dLbls>
            <c:dLbl>
              <c:idx val="0"/>
              <c:layout>
                <c:manualLayout>
                  <c:x val="-2.9569630226536508E-2"/>
                  <c:y val="-1.01370092629915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655517917308602E-2"/>
                  <c:y val="-3.9909485278076107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138794793271512E-3"/>
                  <c:y val="-5.0689037263486414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2010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3.0000000000000002E-2</c:v>
                </c:pt>
                <c:pt idx="1">
                  <c:v>0.13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220 и более баллов</c:v>
                </c:pt>
              </c:strCache>
            </c:strRef>
          </c:tx>
          <c:spPr>
            <a:solidFill>
              <a:srgbClr val="0099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8663717767119785E-3"/>
                  <c:y val="-2.39363911537524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708192189907286E-3"/>
                  <c:y val="-2.02740185259830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02639099425974E-2"/>
                  <c:y val="-1.883149119774450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2010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0.14000000000000001</c:v>
                </c:pt>
                <c:pt idx="1">
                  <c:v>0.31000000000000005</c:v>
                </c:pt>
                <c:pt idx="2">
                  <c:v>0.33000000000000007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250 и более баллов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9975812396974897E-2"/>
                  <c:y val="-2.5378906503137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871822270818249E-2"/>
                  <c:y val="-2.90044645750146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351871640035452E-2"/>
                  <c:y val="-3.263002264689148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2010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0.35000000000000003</c:v>
                </c:pt>
                <c:pt idx="1">
                  <c:v>0.51</c:v>
                </c:pt>
                <c:pt idx="2">
                  <c:v>0.53</c:v>
                </c:pt>
              </c:numCache>
            </c:numRef>
          </c:val>
        </c:ser>
        <c:dLbls/>
        <c:shape val="box"/>
        <c:axId val="173986560"/>
        <c:axId val="173988096"/>
        <c:axId val="0"/>
      </c:bar3DChart>
      <c:catAx>
        <c:axId val="173986560"/>
        <c:scaling>
          <c:orientation val="minMax"/>
        </c:scaling>
        <c:delete val="1"/>
        <c:axPos val="b"/>
        <c:numFmt formatCode="General" sourceLinked="1"/>
        <c:tickLblPos val="none"/>
        <c:crossAx val="173988096"/>
        <c:crosses val="autoZero"/>
        <c:auto val="1"/>
        <c:lblAlgn val="ctr"/>
        <c:lblOffset val="100"/>
      </c:catAx>
      <c:valAx>
        <c:axId val="173988096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 b="0" i="0"/>
            </a:pPr>
            <a:endParaRPr lang="ru-RU"/>
          </a:p>
        </c:txPr>
        <c:crossAx val="173986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0453755088723102"/>
          <c:y val="0.14888199128778409"/>
          <c:w val="0.85757954148602888"/>
          <c:h val="0.636805237871622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dLbls>
            <c:dLbl>
              <c:idx val="0"/>
              <c:layout>
                <c:manualLayout>
                  <c:x val="-7.491295056158169E-2"/>
                  <c:y val="-6.2437301518824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421655505423561E-2"/>
                  <c:y val="-6.55591665947655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912950561581704E-2"/>
                  <c:y val="-7.80466268985303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404294651814813E-2"/>
                  <c:y val="-5.39956759801301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862407324716977"/>
                  <c:y val="-4.6827976139118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336423008742413"/>
                  <c:y val="-7.38459474649816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6518022463281E-2"/>
                  <c:y val="-6.243730151882427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76</c:v>
                </c:pt>
                <c:pt idx="1">
                  <c:v>76</c:v>
                </c:pt>
                <c:pt idx="2">
                  <c:v>74</c:v>
                </c:pt>
                <c:pt idx="3">
                  <c:v>84</c:v>
                </c:pt>
                <c:pt idx="4">
                  <c:v>123</c:v>
                </c:pt>
                <c:pt idx="5">
                  <c:v>124</c:v>
                </c:pt>
                <c:pt idx="6">
                  <c:v>145</c:v>
                </c:pt>
              </c:numCache>
            </c:numRef>
          </c:val>
        </c:ser>
        <c:dLbls/>
        <c:marker val="1"/>
        <c:axId val="173995136"/>
        <c:axId val="173996672"/>
      </c:lineChart>
      <c:catAx>
        <c:axId val="173995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996672"/>
        <c:crosses val="autoZero"/>
        <c:auto val="1"/>
        <c:lblAlgn val="ctr"/>
        <c:lblOffset val="100"/>
      </c:catAx>
      <c:valAx>
        <c:axId val="173996672"/>
        <c:scaling>
          <c:orientation val="minMax"/>
          <c:max val="200"/>
          <c:min val="60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3995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208476894270649"/>
          <c:w val="0.99342725217997829"/>
          <c:h val="0.117915283891698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84774229538689"/>
          <c:y val="3.8982812775508136E-2"/>
          <c:w val="0.76679532988934285"/>
          <c:h val="0.6871692318916999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дипломов</c:v>
                </c:pt>
              </c:strCache>
            </c:strRef>
          </c:tx>
          <c:dLbls>
            <c:dLbl>
              <c:idx val="0"/>
              <c:layout>
                <c:manualLayout>
                  <c:x val="-0.11940490288753806"/>
                  <c:y val="-5.86812988489877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45449431357658"/>
                  <c:y val="-5.86812988489876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50408573961507E-2"/>
                  <c:y val="-6.90368221752796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578472878672845E-2"/>
                  <c:y val="-5.52294577402236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4528881452634411E-2"/>
                  <c:y val="-5.86812988489877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433051574848037"/>
                  <c:y val="-4.8325775522695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85122572188452E-2"/>
                  <c:y val="-6.558498106651562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278</c:v>
                </c:pt>
                <c:pt idx="1">
                  <c:v>319</c:v>
                </c:pt>
                <c:pt idx="2">
                  <c:v>331</c:v>
                </c:pt>
                <c:pt idx="3">
                  <c:v>321</c:v>
                </c:pt>
                <c:pt idx="4">
                  <c:v>368</c:v>
                </c:pt>
                <c:pt idx="5">
                  <c:v>583</c:v>
                </c:pt>
                <c:pt idx="6">
                  <c:v>699</c:v>
                </c:pt>
              </c:numCache>
            </c:numRef>
          </c:val>
        </c:ser>
        <c:dLbls/>
        <c:marker val="1"/>
        <c:axId val="174628864"/>
        <c:axId val="174630400"/>
      </c:lineChart>
      <c:catAx>
        <c:axId val="174628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630400"/>
        <c:crosses val="autoZero"/>
        <c:auto val="1"/>
        <c:lblAlgn val="ctr"/>
        <c:lblOffset val="100"/>
      </c:catAx>
      <c:valAx>
        <c:axId val="174630400"/>
        <c:scaling>
          <c:orientation val="minMax"/>
          <c:max val="1000"/>
          <c:min val="200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4628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659380746470316"/>
          <c:w val="0.94414511383154864"/>
          <c:h val="0.1334061925352970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6159167849561674"/>
          <c:y val="5.7411381380573903E-2"/>
          <c:w val="0.43413274248900768"/>
          <c:h val="0.6605491143750227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московских победителей среди всех победителей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square"/>
            <c:size val="9"/>
            <c:spPr>
              <a:solidFill>
                <a:srgbClr val="FF6600"/>
              </a:solidFill>
            </c:spPr>
          </c:marker>
          <c:dLbls>
            <c:dLbl>
              <c:idx val="0"/>
              <c:layout>
                <c:manualLayout>
                  <c:x val="-9.0789146229055873E-2"/>
                  <c:y val="-5.6393050185621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766181311107876E-2"/>
                  <c:y val="-7.51907335808279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929020491449876E-2"/>
                  <c:y val="-5.01271557205519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735314539647278E-2"/>
                  <c:y val="-7.69581532720602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483507606495178"/>
                  <c:y val="-4.6994208488017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766181311107876E-2"/>
                  <c:y val="-8.77225225109659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8091859671791877E-2"/>
                  <c:y val="-6.265894465068996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0.23800000000000002</c:v>
                </c:pt>
                <c:pt idx="1">
                  <c:v>0.24800000000000003</c:v>
                </c:pt>
                <c:pt idx="2">
                  <c:v>0.24300000000000002</c:v>
                </c:pt>
                <c:pt idx="3">
                  <c:v>0.26800000000000002</c:v>
                </c:pt>
                <c:pt idx="4">
                  <c:v>0.34</c:v>
                </c:pt>
                <c:pt idx="5">
                  <c:v>0.33500000000000008</c:v>
                </c:pt>
                <c:pt idx="6">
                  <c:v>0.39700000000000008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московских дипломов среди всех дипломов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9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8.5114824589739929E-2"/>
                  <c:y val="5.32601029530864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091859671791877E-2"/>
                  <c:y val="4.386126125548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185804098289975E-2"/>
                  <c:y val="4.0728314022948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371608196578906E-3"/>
                  <c:y val="-9.398841697603493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402802831346643E-16"/>
                  <c:y val="6.265894465069052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185804098289975E-2"/>
                  <c:y val="-4.072831402294848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0.18900000000000003</c:v>
                </c:pt>
                <c:pt idx="1">
                  <c:v>0.20600000000000002</c:v>
                </c:pt>
                <c:pt idx="2">
                  <c:v>0.20800000000000002</c:v>
                </c:pt>
                <c:pt idx="3">
                  <c:v>0.21300000000000002</c:v>
                </c:pt>
                <c:pt idx="4">
                  <c:v>0.26100000000000001</c:v>
                </c:pt>
                <c:pt idx="5">
                  <c:v>0.28400000000000003</c:v>
                </c:pt>
                <c:pt idx="6">
                  <c:v>0.31900000000000006</c:v>
                </c:pt>
              </c:numCache>
            </c:numRef>
          </c:val>
        </c:ser>
        <c:dLbls/>
        <c:marker val="1"/>
        <c:axId val="177253376"/>
        <c:axId val="178455296"/>
      </c:lineChart>
      <c:catAx>
        <c:axId val="177253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455296"/>
        <c:crosses val="autoZero"/>
        <c:auto val="1"/>
        <c:lblAlgn val="ctr"/>
        <c:lblOffset val="100"/>
      </c:catAx>
      <c:valAx>
        <c:axId val="178455296"/>
        <c:scaling>
          <c:orientation val="minMax"/>
          <c:max val="0.45"/>
          <c:min val="0.15000000000000005"/>
        </c:scaling>
        <c:axPos val="l"/>
        <c:majorGridlines/>
        <c:numFmt formatCode="0.0%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7253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877079038167772E-2"/>
          <c:y val="0.86761123949197871"/>
          <c:w val="0.8216911646886651"/>
          <c:h val="0.132388729185327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5.925929571303587E-2"/>
          <c:y val="1.7687948111507239E-2"/>
          <c:w val="0.92865835520559936"/>
          <c:h val="0.55308779787859985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6C-4757-B7DB-E96C43316411}"/>
              </c:ext>
            </c:extLst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6C-4757-B7DB-E96C43316411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9-C9F6-437C-AD94-291041091BE1}"/>
              </c:ext>
            </c:extLst>
          </c:dPt>
          <c:dPt>
            <c:idx val="1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F6-437C-AD94-291041091BE1}"/>
              </c:ext>
            </c:extLst>
          </c:dPt>
          <c:dPt>
            <c:idx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7-A2D2-4740-A206-186508101D8C}"/>
              </c:ext>
            </c:extLst>
          </c:dPt>
          <c:dPt>
            <c:idx val="43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C77-40DD-B3AC-9E75CC781410}"/>
              </c:ext>
            </c:extLst>
          </c:dPt>
          <c:dPt>
            <c:idx val="65"/>
            <c:extLst xmlns:c16r2="http://schemas.microsoft.com/office/drawing/2015/06/chart">
              <c:ext xmlns:c16="http://schemas.microsoft.com/office/drawing/2014/chart" uri="{C3380CC4-5D6E-409C-BE32-E72D297353CC}">
                <c16:uniqueId val="{0000000A-A2D2-4740-A206-186508101D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'Читательская грамотность'!$A$2:$A$69</c:f>
              <c:strCache>
                <c:ptCount val="68"/>
                <c:pt idx="0">
                  <c:v>Шанхай (Китай)</c:v>
                </c:pt>
                <c:pt idx="1">
                  <c:v>ТОП-100 школ Москвы</c:v>
                </c:pt>
                <c:pt idx="2">
                  <c:v>Гонконг (Китай)</c:v>
                </c:pt>
                <c:pt idx="3">
                  <c:v>Сингапур</c:v>
                </c:pt>
                <c:pt idx="4">
                  <c:v>ТОП-300 школ Москвы</c:v>
                </c:pt>
                <c:pt idx="5">
                  <c:v>Япония</c:v>
                </c:pt>
                <c:pt idx="6">
                  <c:v>Республика Корея</c:v>
                </c:pt>
                <c:pt idx="7">
                  <c:v>Финляндия</c:v>
                </c:pt>
                <c:pt idx="8">
                  <c:v>Ирландия</c:v>
                </c:pt>
                <c:pt idx="9">
                  <c:v>Тайвань</c:v>
                </c:pt>
                <c:pt idx="10">
                  <c:v>Канада</c:v>
                </c:pt>
                <c:pt idx="11">
                  <c:v>Все школы Москвы</c:v>
                </c:pt>
                <c:pt idx="12">
                  <c:v>Польша</c:v>
                </c:pt>
                <c:pt idx="13">
                  <c:v>Эстония</c:v>
                </c:pt>
                <c:pt idx="14">
                  <c:v>Лихтенштейн</c:v>
                </c:pt>
                <c:pt idx="15">
                  <c:v>Новая Зеландия</c:v>
                </c:pt>
                <c:pt idx="16">
                  <c:v>Австралия</c:v>
                </c:pt>
                <c:pt idx="17">
                  <c:v>Нидерланды</c:v>
                </c:pt>
                <c:pt idx="18">
                  <c:v>Бельгия</c:v>
                </c:pt>
                <c:pt idx="19">
                  <c:v>Швейцария</c:v>
                </c:pt>
                <c:pt idx="20">
                  <c:v>Макао (Китай)</c:v>
                </c:pt>
                <c:pt idx="21">
                  <c:v>Вьетнам</c:v>
                </c:pt>
                <c:pt idx="22">
                  <c:v>Германия</c:v>
                </c:pt>
                <c:pt idx="23">
                  <c:v>Франция</c:v>
                </c:pt>
                <c:pt idx="24">
                  <c:v>Норвегия</c:v>
                </c:pt>
                <c:pt idx="25">
                  <c:v>Великобритания</c:v>
                </c:pt>
                <c:pt idx="26">
                  <c:v>США</c:v>
                </c:pt>
                <c:pt idx="27">
                  <c:v>Дания</c:v>
                </c:pt>
                <c:pt idx="28">
                  <c:v>Чешская Республика</c:v>
                </c:pt>
                <c:pt idx="29">
                  <c:v>Италия</c:v>
                </c:pt>
                <c:pt idx="30">
                  <c:v>Австрия</c:v>
                </c:pt>
                <c:pt idx="31">
                  <c:v>Латвия</c:v>
                </c:pt>
                <c:pt idx="32">
                  <c:v>Венгрия</c:v>
                </c:pt>
                <c:pt idx="33">
                  <c:v>Испания</c:v>
                </c:pt>
                <c:pt idx="34">
                  <c:v>Люксембург</c:v>
                </c:pt>
                <c:pt idx="35">
                  <c:v>Португалия</c:v>
                </c:pt>
                <c:pt idx="36">
                  <c:v>Израиль</c:v>
                </c:pt>
                <c:pt idx="37">
                  <c:v>Хорватия</c:v>
                </c:pt>
                <c:pt idx="38">
                  <c:v>Швеция</c:v>
                </c:pt>
                <c:pt idx="39">
                  <c:v>Исландия</c:v>
                </c:pt>
                <c:pt idx="40">
                  <c:v>Словения</c:v>
                </c:pt>
                <c:pt idx="41">
                  <c:v>Литва</c:v>
                </c:pt>
                <c:pt idx="42">
                  <c:v>Греция</c:v>
                </c:pt>
                <c:pt idx="43">
                  <c:v>Российская Федерация</c:v>
                </c:pt>
                <c:pt idx="44">
                  <c:v>Турция</c:v>
                </c:pt>
                <c:pt idx="45">
                  <c:v>Словацкая Республика</c:v>
                </c:pt>
                <c:pt idx="46">
                  <c:v>Кипр</c:v>
                </c:pt>
                <c:pt idx="47">
                  <c:v>Сербия</c:v>
                </c:pt>
                <c:pt idx="48">
                  <c:v>ОАЭ</c:v>
                </c:pt>
                <c:pt idx="49">
                  <c:v>Чили</c:v>
                </c:pt>
                <c:pt idx="50">
                  <c:v>Таиланд</c:v>
                </c:pt>
                <c:pt idx="51">
                  <c:v>Коста-Рика</c:v>
                </c:pt>
                <c:pt idx="52">
                  <c:v>Румыния</c:v>
                </c:pt>
                <c:pt idx="53">
                  <c:v>Болгария</c:v>
                </c:pt>
                <c:pt idx="54">
                  <c:v>Мексика</c:v>
                </c:pt>
                <c:pt idx="55">
                  <c:v>Черногория</c:v>
                </c:pt>
                <c:pt idx="56">
                  <c:v>Уругвай</c:v>
                </c:pt>
                <c:pt idx="57">
                  <c:v>Бразилия</c:v>
                </c:pt>
                <c:pt idx="58">
                  <c:v>Тунис</c:v>
                </c:pt>
                <c:pt idx="59">
                  <c:v>Колумбия</c:v>
                </c:pt>
                <c:pt idx="60">
                  <c:v>Иордания</c:v>
                </c:pt>
                <c:pt idx="61">
                  <c:v>Малайзия</c:v>
                </c:pt>
                <c:pt idx="62">
                  <c:v>Индонезия</c:v>
                </c:pt>
                <c:pt idx="63">
                  <c:v>Аргентина</c:v>
                </c:pt>
                <c:pt idx="64">
                  <c:v>Албания</c:v>
                </c:pt>
                <c:pt idx="65">
                  <c:v>Казахстан</c:v>
                </c:pt>
                <c:pt idx="66">
                  <c:v>Катар</c:v>
                </c:pt>
                <c:pt idx="67">
                  <c:v>Перу</c:v>
                </c:pt>
              </c:strCache>
            </c:strRef>
          </c:cat>
          <c:val>
            <c:numRef>
              <c:f>'Читательская грамотность'!$B$2:$B$69</c:f>
              <c:numCache>
                <c:formatCode>General</c:formatCode>
                <c:ptCount val="68"/>
                <c:pt idx="0">
                  <c:v>570</c:v>
                </c:pt>
                <c:pt idx="1">
                  <c:v>553</c:v>
                </c:pt>
                <c:pt idx="2">
                  <c:v>545</c:v>
                </c:pt>
                <c:pt idx="3">
                  <c:v>542</c:v>
                </c:pt>
                <c:pt idx="4">
                  <c:v>539</c:v>
                </c:pt>
                <c:pt idx="5">
                  <c:v>538</c:v>
                </c:pt>
                <c:pt idx="6">
                  <c:v>536</c:v>
                </c:pt>
                <c:pt idx="7">
                  <c:v>524</c:v>
                </c:pt>
                <c:pt idx="8">
                  <c:v>523</c:v>
                </c:pt>
                <c:pt idx="9">
                  <c:v>523</c:v>
                </c:pt>
                <c:pt idx="10">
                  <c:v>523</c:v>
                </c:pt>
                <c:pt idx="11">
                  <c:v>519</c:v>
                </c:pt>
                <c:pt idx="12">
                  <c:v>518</c:v>
                </c:pt>
                <c:pt idx="13">
                  <c:v>516</c:v>
                </c:pt>
                <c:pt idx="14">
                  <c:v>516</c:v>
                </c:pt>
                <c:pt idx="15">
                  <c:v>512</c:v>
                </c:pt>
                <c:pt idx="16">
                  <c:v>512</c:v>
                </c:pt>
                <c:pt idx="17">
                  <c:v>511</c:v>
                </c:pt>
                <c:pt idx="18">
                  <c:v>509</c:v>
                </c:pt>
                <c:pt idx="19">
                  <c:v>509</c:v>
                </c:pt>
                <c:pt idx="20">
                  <c:v>509</c:v>
                </c:pt>
                <c:pt idx="21">
                  <c:v>508</c:v>
                </c:pt>
                <c:pt idx="22">
                  <c:v>508</c:v>
                </c:pt>
                <c:pt idx="23">
                  <c:v>505</c:v>
                </c:pt>
                <c:pt idx="24">
                  <c:v>504</c:v>
                </c:pt>
                <c:pt idx="25">
                  <c:v>499</c:v>
                </c:pt>
                <c:pt idx="26">
                  <c:v>498</c:v>
                </c:pt>
                <c:pt idx="27">
                  <c:v>496</c:v>
                </c:pt>
                <c:pt idx="28">
                  <c:v>493</c:v>
                </c:pt>
                <c:pt idx="29">
                  <c:v>490</c:v>
                </c:pt>
                <c:pt idx="30">
                  <c:v>490</c:v>
                </c:pt>
                <c:pt idx="31">
                  <c:v>489</c:v>
                </c:pt>
                <c:pt idx="32">
                  <c:v>488</c:v>
                </c:pt>
                <c:pt idx="33">
                  <c:v>488</c:v>
                </c:pt>
                <c:pt idx="34">
                  <c:v>488</c:v>
                </c:pt>
                <c:pt idx="35">
                  <c:v>488</c:v>
                </c:pt>
                <c:pt idx="36">
                  <c:v>486</c:v>
                </c:pt>
                <c:pt idx="37">
                  <c:v>485</c:v>
                </c:pt>
                <c:pt idx="38">
                  <c:v>483</c:v>
                </c:pt>
                <c:pt idx="39">
                  <c:v>483</c:v>
                </c:pt>
                <c:pt idx="40">
                  <c:v>481</c:v>
                </c:pt>
                <c:pt idx="41">
                  <c:v>477</c:v>
                </c:pt>
                <c:pt idx="42">
                  <c:v>477</c:v>
                </c:pt>
                <c:pt idx="43">
                  <c:v>475</c:v>
                </c:pt>
                <c:pt idx="44">
                  <c:v>475</c:v>
                </c:pt>
                <c:pt idx="45">
                  <c:v>463</c:v>
                </c:pt>
                <c:pt idx="46">
                  <c:v>449</c:v>
                </c:pt>
                <c:pt idx="47">
                  <c:v>446</c:v>
                </c:pt>
                <c:pt idx="48">
                  <c:v>442</c:v>
                </c:pt>
                <c:pt idx="49">
                  <c:v>441</c:v>
                </c:pt>
                <c:pt idx="50">
                  <c:v>441</c:v>
                </c:pt>
                <c:pt idx="51">
                  <c:v>441</c:v>
                </c:pt>
                <c:pt idx="52">
                  <c:v>438</c:v>
                </c:pt>
                <c:pt idx="53">
                  <c:v>436</c:v>
                </c:pt>
                <c:pt idx="54">
                  <c:v>424</c:v>
                </c:pt>
                <c:pt idx="55">
                  <c:v>422</c:v>
                </c:pt>
                <c:pt idx="56">
                  <c:v>411</c:v>
                </c:pt>
                <c:pt idx="57">
                  <c:v>410</c:v>
                </c:pt>
                <c:pt idx="58">
                  <c:v>404</c:v>
                </c:pt>
                <c:pt idx="59">
                  <c:v>403</c:v>
                </c:pt>
                <c:pt idx="60">
                  <c:v>399</c:v>
                </c:pt>
                <c:pt idx="61">
                  <c:v>398</c:v>
                </c:pt>
                <c:pt idx="62">
                  <c:v>396</c:v>
                </c:pt>
                <c:pt idx="63">
                  <c:v>396</c:v>
                </c:pt>
                <c:pt idx="64">
                  <c:v>394</c:v>
                </c:pt>
                <c:pt idx="65">
                  <c:v>393</c:v>
                </c:pt>
                <c:pt idx="66">
                  <c:v>388</c:v>
                </c:pt>
                <c:pt idx="67">
                  <c:v>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6C-4757-B7DB-E96C43316411}"/>
            </c:ext>
          </c:extLst>
        </c:ser>
        <c:dLbls>
          <c:showVal val="1"/>
        </c:dLbls>
        <c:gapWidth val="100"/>
        <c:overlap val="-24"/>
        <c:axId val="151590016"/>
        <c:axId val="151591552"/>
      </c:barChart>
      <c:catAx>
        <c:axId val="151590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591552"/>
        <c:crosses val="autoZero"/>
        <c:auto val="1"/>
        <c:lblAlgn val="ctr"/>
        <c:lblOffset val="100"/>
      </c:catAx>
      <c:valAx>
        <c:axId val="151591552"/>
        <c:scaling>
          <c:orientation val="minMax"/>
          <c:max val="600"/>
          <c:min val="380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0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Шкала читательской грамотности </a:t>
                </a:r>
                <a:r>
                  <a:rPr lang="en-US" sz="10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PISA</a:t>
                </a:r>
                <a:endParaRPr lang="ru-RU" sz="10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900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6.8096019247594064E-2"/>
          <c:y val="3.2488447647552675E-2"/>
          <c:w val="0.91662620297462827"/>
          <c:h val="0.45334291475096455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EC-4EBF-A274-C530F7ADB75B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EC-4EBF-A274-C530F7ADB75B}"/>
              </c:ext>
            </c:extLst>
          </c:dPt>
          <c:dPt>
            <c:idx val="1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30-4E65-8F13-668F700BA0BC}"/>
              </c:ext>
            </c:extLst>
          </c:dPt>
          <c:dPt>
            <c:idx val="13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30-4E65-8F13-668F700BA0BC}"/>
              </c:ext>
            </c:extLst>
          </c:dPt>
          <c:dPt>
            <c:idx val="36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30-4E65-8F13-668F700BA0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'Математическая грамотность'!$A$2:$A$69</c:f>
              <c:strCache>
                <c:ptCount val="68"/>
                <c:pt idx="0">
                  <c:v>Шанхай (Китай)</c:v>
                </c:pt>
                <c:pt idx="1">
                  <c:v>ТОП-100 школ Москвы</c:v>
                </c:pt>
                <c:pt idx="2">
                  <c:v>Сингапур</c:v>
                </c:pt>
                <c:pt idx="3">
                  <c:v>ТОП-300 школ Москвы</c:v>
                </c:pt>
                <c:pt idx="4">
                  <c:v>Гонконг (Китай)</c:v>
                </c:pt>
                <c:pt idx="5">
                  <c:v>Тайвань</c:v>
                </c:pt>
                <c:pt idx="6">
                  <c:v>Республика Корея</c:v>
                </c:pt>
                <c:pt idx="7">
                  <c:v>Макао (Китай)</c:v>
                </c:pt>
                <c:pt idx="8">
                  <c:v>Япония</c:v>
                </c:pt>
                <c:pt idx="9">
                  <c:v>Лихтенштейн</c:v>
                </c:pt>
                <c:pt idx="10">
                  <c:v>Все школы Москвы</c:v>
                </c:pt>
                <c:pt idx="11">
                  <c:v>Швейцария</c:v>
                </c:pt>
                <c:pt idx="12">
                  <c:v>Нидерланды</c:v>
                </c:pt>
                <c:pt idx="13">
                  <c:v>Эстония</c:v>
                </c:pt>
                <c:pt idx="14">
                  <c:v>Финляндия</c:v>
                </c:pt>
                <c:pt idx="15">
                  <c:v>Польша</c:v>
                </c:pt>
                <c:pt idx="16">
                  <c:v>Канада</c:v>
                </c:pt>
                <c:pt idx="17">
                  <c:v>Бельгия</c:v>
                </c:pt>
                <c:pt idx="18">
                  <c:v>Германия</c:v>
                </c:pt>
                <c:pt idx="19">
                  <c:v>Вьетнам</c:v>
                </c:pt>
                <c:pt idx="20">
                  <c:v>Австрия</c:v>
                </c:pt>
                <c:pt idx="21">
                  <c:v>Австралия</c:v>
                </c:pt>
                <c:pt idx="22">
                  <c:v>Ирландия</c:v>
                </c:pt>
                <c:pt idx="23">
                  <c:v>Словения</c:v>
                </c:pt>
                <c:pt idx="24">
                  <c:v>Дания</c:v>
                </c:pt>
                <c:pt idx="25">
                  <c:v>Новая Зеландия</c:v>
                </c:pt>
                <c:pt idx="26">
                  <c:v>Чешская Республика</c:v>
                </c:pt>
                <c:pt idx="27">
                  <c:v>Франция</c:v>
                </c:pt>
                <c:pt idx="28">
                  <c:v>Великобритания</c:v>
                </c:pt>
                <c:pt idx="29">
                  <c:v>Исландия</c:v>
                </c:pt>
                <c:pt idx="30">
                  <c:v>Латвия</c:v>
                </c:pt>
                <c:pt idx="31">
                  <c:v>Люксембург</c:v>
                </c:pt>
                <c:pt idx="32">
                  <c:v>Норвегия</c:v>
                </c:pt>
                <c:pt idx="33">
                  <c:v>Португалия</c:v>
                </c:pt>
                <c:pt idx="34">
                  <c:v>Италия</c:v>
                </c:pt>
                <c:pt idx="35">
                  <c:v>Испания</c:v>
                </c:pt>
                <c:pt idx="36">
                  <c:v>Российская Федерация</c:v>
                </c:pt>
                <c:pt idx="37">
                  <c:v>Словацкая Республика</c:v>
                </c:pt>
                <c:pt idx="38">
                  <c:v>США</c:v>
                </c:pt>
                <c:pt idx="39">
                  <c:v>Литва</c:v>
                </c:pt>
                <c:pt idx="40">
                  <c:v>Швеция</c:v>
                </c:pt>
                <c:pt idx="41">
                  <c:v>Венгрия</c:v>
                </c:pt>
                <c:pt idx="42">
                  <c:v>Хорватия</c:v>
                </c:pt>
                <c:pt idx="43">
                  <c:v>Израиль</c:v>
                </c:pt>
                <c:pt idx="44">
                  <c:v>Греция</c:v>
                </c:pt>
                <c:pt idx="45">
                  <c:v>Сербия</c:v>
                </c:pt>
                <c:pt idx="46">
                  <c:v>Турция</c:v>
                </c:pt>
                <c:pt idx="47">
                  <c:v>Румыния</c:v>
                </c:pt>
                <c:pt idx="48">
                  <c:v>Кипр</c:v>
                </c:pt>
                <c:pt idx="49">
                  <c:v>Болгария</c:v>
                </c:pt>
                <c:pt idx="50">
                  <c:v>ОАЭ</c:v>
                </c:pt>
                <c:pt idx="51">
                  <c:v>Казахстан</c:v>
                </c:pt>
                <c:pt idx="52">
                  <c:v>Таиланд</c:v>
                </c:pt>
                <c:pt idx="53">
                  <c:v>Чили</c:v>
                </c:pt>
                <c:pt idx="54">
                  <c:v>Малайзия</c:v>
                </c:pt>
                <c:pt idx="55">
                  <c:v>Мексика</c:v>
                </c:pt>
                <c:pt idx="56">
                  <c:v>Черногория</c:v>
                </c:pt>
                <c:pt idx="57">
                  <c:v>Уругвай</c:v>
                </c:pt>
                <c:pt idx="58">
                  <c:v>Коста-Рика</c:v>
                </c:pt>
                <c:pt idx="59">
                  <c:v>Албания</c:v>
                </c:pt>
                <c:pt idx="60">
                  <c:v>Бразилия</c:v>
                </c:pt>
                <c:pt idx="61">
                  <c:v>Аргентина</c:v>
                </c:pt>
                <c:pt idx="62">
                  <c:v>Тунис</c:v>
                </c:pt>
                <c:pt idx="63">
                  <c:v>Иордания</c:v>
                </c:pt>
                <c:pt idx="64">
                  <c:v>Колумбия</c:v>
                </c:pt>
                <c:pt idx="65">
                  <c:v>Катар</c:v>
                </c:pt>
                <c:pt idx="66">
                  <c:v>Индонезия</c:v>
                </c:pt>
                <c:pt idx="67">
                  <c:v>Перу</c:v>
                </c:pt>
              </c:strCache>
            </c:strRef>
          </c:cat>
          <c:val>
            <c:numRef>
              <c:f>'Математическая грамотность'!$B$2:$B$69</c:f>
              <c:numCache>
                <c:formatCode>General</c:formatCode>
                <c:ptCount val="68"/>
                <c:pt idx="0">
                  <c:v>613</c:v>
                </c:pt>
                <c:pt idx="1">
                  <c:v>587</c:v>
                </c:pt>
                <c:pt idx="2">
                  <c:v>573</c:v>
                </c:pt>
                <c:pt idx="3">
                  <c:v>562</c:v>
                </c:pt>
                <c:pt idx="4">
                  <c:v>561</c:v>
                </c:pt>
                <c:pt idx="5">
                  <c:v>560</c:v>
                </c:pt>
                <c:pt idx="6">
                  <c:v>554</c:v>
                </c:pt>
                <c:pt idx="7">
                  <c:v>538</c:v>
                </c:pt>
                <c:pt idx="8">
                  <c:v>536</c:v>
                </c:pt>
                <c:pt idx="9">
                  <c:v>535</c:v>
                </c:pt>
                <c:pt idx="10">
                  <c:v>531</c:v>
                </c:pt>
                <c:pt idx="11">
                  <c:v>531</c:v>
                </c:pt>
                <c:pt idx="12">
                  <c:v>523</c:v>
                </c:pt>
                <c:pt idx="13">
                  <c:v>521</c:v>
                </c:pt>
                <c:pt idx="14">
                  <c:v>519</c:v>
                </c:pt>
                <c:pt idx="15">
                  <c:v>518</c:v>
                </c:pt>
                <c:pt idx="16">
                  <c:v>518</c:v>
                </c:pt>
                <c:pt idx="17">
                  <c:v>515</c:v>
                </c:pt>
                <c:pt idx="18">
                  <c:v>514</c:v>
                </c:pt>
                <c:pt idx="19">
                  <c:v>511</c:v>
                </c:pt>
                <c:pt idx="20">
                  <c:v>506</c:v>
                </c:pt>
                <c:pt idx="21">
                  <c:v>504</c:v>
                </c:pt>
                <c:pt idx="22">
                  <c:v>501</c:v>
                </c:pt>
                <c:pt idx="23">
                  <c:v>501</c:v>
                </c:pt>
                <c:pt idx="24">
                  <c:v>500</c:v>
                </c:pt>
                <c:pt idx="25">
                  <c:v>500</c:v>
                </c:pt>
                <c:pt idx="26">
                  <c:v>499</c:v>
                </c:pt>
                <c:pt idx="27">
                  <c:v>495</c:v>
                </c:pt>
                <c:pt idx="28">
                  <c:v>494</c:v>
                </c:pt>
                <c:pt idx="29">
                  <c:v>493</c:v>
                </c:pt>
                <c:pt idx="30">
                  <c:v>491</c:v>
                </c:pt>
                <c:pt idx="31">
                  <c:v>490</c:v>
                </c:pt>
                <c:pt idx="32">
                  <c:v>489</c:v>
                </c:pt>
                <c:pt idx="33">
                  <c:v>487</c:v>
                </c:pt>
                <c:pt idx="34">
                  <c:v>485</c:v>
                </c:pt>
                <c:pt idx="35">
                  <c:v>484</c:v>
                </c:pt>
                <c:pt idx="36">
                  <c:v>482</c:v>
                </c:pt>
                <c:pt idx="37">
                  <c:v>482</c:v>
                </c:pt>
                <c:pt idx="38">
                  <c:v>481</c:v>
                </c:pt>
                <c:pt idx="39">
                  <c:v>479</c:v>
                </c:pt>
                <c:pt idx="40">
                  <c:v>478</c:v>
                </c:pt>
                <c:pt idx="41">
                  <c:v>477</c:v>
                </c:pt>
                <c:pt idx="42">
                  <c:v>471</c:v>
                </c:pt>
                <c:pt idx="43">
                  <c:v>466</c:v>
                </c:pt>
                <c:pt idx="44">
                  <c:v>453</c:v>
                </c:pt>
                <c:pt idx="45">
                  <c:v>449</c:v>
                </c:pt>
                <c:pt idx="46">
                  <c:v>448</c:v>
                </c:pt>
                <c:pt idx="47">
                  <c:v>445</c:v>
                </c:pt>
                <c:pt idx="48">
                  <c:v>440</c:v>
                </c:pt>
                <c:pt idx="49">
                  <c:v>439</c:v>
                </c:pt>
                <c:pt idx="50">
                  <c:v>434</c:v>
                </c:pt>
                <c:pt idx="51">
                  <c:v>432</c:v>
                </c:pt>
                <c:pt idx="52">
                  <c:v>427</c:v>
                </c:pt>
                <c:pt idx="53">
                  <c:v>423</c:v>
                </c:pt>
                <c:pt idx="54">
                  <c:v>421</c:v>
                </c:pt>
                <c:pt idx="55">
                  <c:v>413</c:v>
                </c:pt>
                <c:pt idx="56">
                  <c:v>410</c:v>
                </c:pt>
                <c:pt idx="57">
                  <c:v>409</c:v>
                </c:pt>
                <c:pt idx="58">
                  <c:v>407</c:v>
                </c:pt>
                <c:pt idx="59">
                  <c:v>394</c:v>
                </c:pt>
                <c:pt idx="60">
                  <c:v>391</c:v>
                </c:pt>
                <c:pt idx="61">
                  <c:v>388</c:v>
                </c:pt>
                <c:pt idx="62">
                  <c:v>388</c:v>
                </c:pt>
                <c:pt idx="63">
                  <c:v>386</c:v>
                </c:pt>
                <c:pt idx="64">
                  <c:v>376</c:v>
                </c:pt>
                <c:pt idx="65">
                  <c:v>376</c:v>
                </c:pt>
                <c:pt idx="66">
                  <c:v>375</c:v>
                </c:pt>
                <c:pt idx="67">
                  <c:v>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5EC-4EBF-A274-C530F7ADB75B}"/>
            </c:ext>
          </c:extLst>
        </c:ser>
        <c:dLbls>
          <c:showVal val="1"/>
        </c:dLbls>
        <c:gapWidth val="100"/>
        <c:overlap val="-24"/>
        <c:axId val="154868736"/>
        <c:axId val="154899200"/>
      </c:barChart>
      <c:catAx>
        <c:axId val="154868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4899200"/>
        <c:crosses val="autoZero"/>
        <c:auto val="1"/>
        <c:lblAlgn val="ctr"/>
        <c:lblOffset val="100"/>
      </c:catAx>
      <c:valAx>
        <c:axId val="154899200"/>
        <c:scaling>
          <c:orientation val="minMax"/>
          <c:max val="620"/>
          <c:min val="350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0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Шкала математической грамотности </a:t>
                </a:r>
                <a:r>
                  <a:rPr lang="en-US" sz="10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PISA</a:t>
                </a:r>
                <a:endParaRPr lang="ru-RU" sz="10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0.04317</cdr:x>
      <cdr:y>0.86053</cdr:y>
    </cdr:from>
    <cdr:to>
      <cdr:x>0.96456</cdr:x>
      <cdr:y>0.99217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4737" y="3700262"/>
          <a:ext cx="8425170" cy="5660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149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298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447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597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746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895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044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193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i="1" dirty="0"/>
            <a:t>В навыках работы с информацией 15-летние москвичи опережают подавляющее большинство стран - участников исследования.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0.01174</cdr:x>
      <cdr:y>0.75838</cdr:y>
    </cdr:from>
    <cdr:to>
      <cdr:x>0.98826</cdr:x>
      <cdr:y>0.99283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380" y="3261010"/>
          <a:ext cx="8929240" cy="1008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149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298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447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597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746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895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044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193" algn="l" defTabSz="91429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50" i="1" dirty="0" smtClean="0"/>
            <a:t>100 школ </a:t>
          </a:r>
          <a:r>
            <a:rPr lang="ru-RU" sz="1150" i="1" dirty="0"/>
            <a:t>Москвы по результатам опередили Сингапур и Гонконг. При этом математическая грамотность – важнейшая основа научно-технического развития страны, показатель готовности гражданина принимать обоснованные решения</a:t>
          </a:r>
          <a:r>
            <a:rPr lang="ru-RU" sz="1150" i="1" dirty="0" smtClean="0"/>
            <a:t>.</a:t>
          </a:r>
        </a:p>
        <a:p xmlns:a="http://schemas.openxmlformats.org/drawingml/2006/main">
          <a:r>
            <a:rPr lang="ru-RU" sz="1150" i="1" dirty="0" smtClean="0"/>
            <a:t>Факторы хороших результатов по читательской и математической грамотности: 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150" i="1" dirty="0" smtClean="0"/>
            <a:t>развитие массового олимпиадного движения, начиная с начальных классов, т.к. задания олимпиад ближе к заданиям </a:t>
          </a:r>
          <a:r>
            <a:rPr lang="en-US" sz="1150" i="1" dirty="0" smtClean="0"/>
            <a:t>PISA</a:t>
          </a:r>
          <a:r>
            <a:rPr lang="ru-RU" sz="1150" i="1" dirty="0" smtClean="0"/>
            <a:t>, чем задания из учебного плана; 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150" i="1" dirty="0" smtClean="0"/>
            <a:t>проведение </a:t>
          </a:r>
          <a:r>
            <a:rPr lang="ru-RU" sz="1150" i="1" dirty="0"/>
            <a:t>с 2011 года независимых </a:t>
          </a:r>
          <a:r>
            <a:rPr lang="ru-RU" sz="1150" i="1" dirty="0" smtClean="0"/>
            <a:t>диагностик по русскому языку и математике.</a:t>
          </a:r>
          <a:endParaRPr lang="ru-RU" sz="115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A582C7F6-92CC-4B1B-9595-A21F162E8585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FAE26E8-903C-456C-8EE2-544CDD43D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28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78C5D1EF-77EA-4749-BAB3-C7292E4C7162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AF4B4A9-BDB9-4DC5-BE7E-756D0329E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9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8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6F930-1EA0-4B2D-A30C-6F4C4D66A20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7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6F930-1EA0-4B2D-A30C-6F4C4D66A20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94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6F930-1EA0-4B2D-A30C-6F4C4D66A20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40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29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5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20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971550" y="1131888"/>
            <a:ext cx="7204076" cy="359886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A6EB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med" advClick="0" advTm="10000">
    <p:pull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5553" y="123410"/>
            <a:ext cx="5780073" cy="576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00A6EB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971550" y="1131888"/>
            <a:ext cx="7204076" cy="359886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A6EB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/>
              <a:t>Образец заголовка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Образец заголовка 2</a:t>
            </a:r>
            <a:endParaRPr lang="en-US" dirty="0"/>
          </a:p>
          <a:p>
            <a:pPr lvl="2"/>
            <a:r>
              <a:rPr lang="ru-RU" dirty="0"/>
              <a:t>Основной текст</a:t>
            </a:r>
          </a:p>
          <a:p>
            <a:pPr lvl="3"/>
            <a:r>
              <a:rPr lang="ru-RU" dirty="0"/>
              <a:t>Список</a:t>
            </a:r>
          </a:p>
          <a:p>
            <a:pPr lvl="4"/>
            <a:r>
              <a:rPr lang="ru-RU" dirty="0"/>
              <a:t>Нумерованный список</a:t>
            </a:r>
            <a:endParaRPr lang="en-US" dirty="0"/>
          </a:p>
          <a:p>
            <a:pPr lvl="5"/>
            <a:r>
              <a:rPr lang="ru-RU" dirty="0"/>
              <a:t>Мелкий текст</a:t>
            </a:r>
          </a:p>
          <a:p>
            <a:pPr lvl="6"/>
            <a:r>
              <a:rPr lang="ru-RU" dirty="0"/>
              <a:t>Цитата или важное сообщение</a:t>
            </a:r>
          </a:p>
          <a:p>
            <a:pPr lvl="7"/>
            <a:r>
              <a:rPr lang="ru-RU" dirty="0"/>
              <a:t>Мелкий </a:t>
            </a:r>
            <a:r>
              <a:rPr lang="ru-RU" dirty="0" err="1"/>
              <a:t>позаголовок</a:t>
            </a:r>
            <a:r>
              <a:rPr lang="ru-RU" dirty="0"/>
              <a:t> (таблица или рисунок)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Выделения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862918" y="357306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B41ABA4E-CD72-497B-97AA-7213B3980F60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10000">
    <p:pull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971550" y="1131888"/>
            <a:ext cx="7204076" cy="359886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A6EB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med" advClick="0" advTm="10000">
    <p:pull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7513" y="1131889"/>
            <a:ext cx="5046662" cy="50469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400" y="47307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fld id="{29E4B24F-B790-4C43-BEE8-25B58BA86868}" type="datetime1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87513" y="411164"/>
            <a:ext cx="5764212" cy="720725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>
              <a:defRPr sz="2800" b="1">
                <a:solidFill>
                  <a:srgbClr val="00A6EB"/>
                </a:solidFill>
                <a:latin typeface="Cambria" pitchFamily="18" charset="0"/>
              </a:defRPr>
            </a:lvl1pPr>
          </a:lstStyle>
          <a:p>
            <a:r>
              <a:rPr lang="ru-RU" dirty="0"/>
              <a:t>ОБРАЗЕЦ КОЛОНТИТУЛА</a:t>
            </a:r>
          </a:p>
        </p:txBody>
      </p:sp>
      <p:sp>
        <p:nvSpPr>
          <p:cNvPr id="8" name="Дата 3"/>
          <p:cNvSpPr txBox="1">
            <a:spLocks/>
          </p:cNvSpPr>
          <p:nvPr userDrawn="1"/>
        </p:nvSpPr>
        <p:spPr>
          <a:xfrm>
            <a:off x="251400" y="2943224"/>
            <a:ext cx="2736380" cy="78068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Докладчик: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50825" y="3332164"/>
            <a:ext cx="2736955" cy="685799"/>
          </a:xfrm>
          <a:prstGeom prst="rect">
            <a:avLst/>
          </a:prstGeom>
        </p:spPr>
        <p:txBody>
          <a:bodyPr/>
          <a:lstStyle>
            <a:lvl2pPr>
              <a:defRPr sz="1800" cap="none">
                <a:solidFill>
                  <a:schemeClr val="bg1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/>
              <a:t>Фамилия имя</a:t>
            </a:r>
          </a:p>
        </p:txBody>
      </p:sp>
    </p:spTree>
    <p:extLst>
      <p:ext uri="{BB962C8B-B14F-4D97-AF65-F5344CB8AC3E}">
        <p14:creationId xmlns:p14="http://schemas.microsoft.com/office/powerpoint/2010/main" xmlns="" val="883652407"/>
      </p:ext>
    </p:extLst>
  </p:cSld>
  <p:clrMapOvr>
    <a:masterClrMapping/>
  </p:clrMapOvr>
  <p:transition spd="med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ransition spd="med" advClick="0" advTm="10000">
    <p:pull/>
  </p:transition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-100" baseline="0">
          <a:solidFill>
            <a:srgbClr val="00A6EB"/>
          </a:solidFill>
          <a:latin typeface="Cambria" pitchFamily="18" charset="0"/>
          <a:ea typeface="+mj-ea"/>
          <a:cs typeface="Latha" pitchFamily="34" charset="0"/>
        </a:defRPr>
      </a:lvl1pPr>
    </p:titleStyle>
    <p:bodyStyle>
      <a:lvl1pPr marL="0" indent="0" algn="l" defTabSz="914400" rtl="0" eaLnBrk="1" latinLnBrk="0" hangingPunct="1">
        <a:spcBef>
          <a:spcPts val="2400"/>
        </a:spcBef>
        <a:buFont typeface="Arial" pitchFamily="34" charset="0"/>
        <a:buNone/>
        <a:defRPr sz="1800" kern="1200" cap="none" baseline="0">
          <a:solidFill>
            <a:schemeClr val="tx1">
              <a:lumMod val="75000"/>
              <a:lumOff val="25000"/>
            </a:schemeClr>
          </a:solidFill>
          <a:latin typeface="Cambria" pitchFamily="18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1400" b="1" kern="1200" cap="all" baseline="0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447675" indent="-271463" algn="l" defTabSz="914400" rtl="0" eaLnBrk="1" latinLnBrk="0" hangingPunct="1">
        <a:spcBef>
          <a:spcPts val="0"/>
        </a:spcBef>
        <a:spcAft>
          <a:spcPts val="600"/>
        </a:spcAft>
        <a:buClr>
          <a:srgbClr val="00A6EB"/>
        </a:buClr>
        <a:buFont typeface="Wingdings 2" pitchFamily="18" charset="2"/>
        <a:buChar char="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447675" indent="-271463" algn="l" defTabSz="914400" rtl="0" eaLnBrk="1" latinLnBrk="0" hangingPunct="1">
        <a:spcBef>
          <a:spcPts val="400"/>
        </a:spcBef>
        <a:spcAft>
          <a:spcPts val="400"/>
        </a:spcAft>
        <a:buClr>
          <a:srgbClr val="00A6EB"/>
        </a:buClr>
        <a:buSzPct val="110000"/>
        <a:buFont typeface="+mj-lt"/>
        <a:buAutoNum type="arabicPeriod"/>
        <a:tabLst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449263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400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177800" indent="-177800" algn="l" defTabSz="914400" rtl="0" eaLnBrk="1" latinLnBrk="0" hangingPunct="1">
        <a:spcBef>
          <a:spcPts val="1200"/>
        </a:spcBef>
        <a:spcAft>
          <a:spcPts val="1200"/>
        </a:spcAft>
        <a:buClr>
          <a:srgbClr val="00A6EB"/>
        </a:buClr>
        <a:buSzPct val="150000"/>
        <a:buFont typeface="Cambria" pitchFamily="18" charset="0"/>
        <a:buChar char="|"/>
        <a:defRPr sz="18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200" u="sng" kern="1200" cap="all" spc="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gm.mo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43510" y="267430"/>
            <a:ext cx="7993110" cy="1944270"/>
          </a:xfrm>
        </p:spPr>
        <p:txBody>
          <a:bodyPr/>
          <a:lstStyle/>
          <a:p>
            <a:r>
              <a:rPr lang="ru-RU" sz="2600" dirty="0" smtClean="0"/>
              <a:t>Участие </a:t>
            </a:r>
            <a:r>
              <a:rPr lang="ru-RU" sz="2600" dirty="0"/>
              <a:t>в Международных сопоставительных исследованиях качества образования</a:t>
            </a:r>
            <a:r>
              <a:rPr lang="ru-RU" sz="2600" dirty="0" smtClean="0"/>
              <a:t>.</a:t>
            </a:r>
            <a:br>
              <a:rPr lang="ru-RU" sz="2600" dirty="0" smtClean="0"/>
            </a:br>
            <a:r>
              <a:rPr lang="ru-RU" sz="2600" dirty="0" smtClean="0"/>
              <a:t>Опыт </a:t>
            </a:r>
            <a:r>
              <a:rPr lang="ru-RU" sz="2600" dirty="0"/>
              <a:t>московских школ. </a:t>
            </a:r>
            <a:r>
              <a:rPr lang="ru-RU" sz="2600" dirty="0" smtClean="0"/>
              <a:t>Использование </a:t>
            </a:r>
            <a:r>
              <a:rPr lang="ru-RU" sz="2600" dirty="0"/>
              <a:t>результатов в развитии образовательных </a:t>
            </a:r>
            <a:r>
              <a:rPr lang="ru-RU" sz="2600" dirty="0" smtClean="0"/>
              <a:t>организаций</a:t>
            </a:r>
            <a:endParaRPr lang="ru-RU" sz="2600" dirty="0">
              <a:solidFill>
                <a:srgbClr val="00A6E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50"/>
            <a:ext cx="3059790" cy="129618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35514"/>
      </p:ext>
    </p:extLst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553" y="123410"/>
            <a:ext cx="5992977" cy="576080"/>
          </a:xfrm>
        </p:spPr>
        <p:txBody>
          <a:bodyPr/>
          <a:lstStyle/>
          <a:p>
            <a:r>
              <a:rPr lang="ru-RU" sz="1800" dirty="0" smtClean="0"/>
              <a:t>Основные факторы </a:t>
            </a:r>
            <a:r>
              <a:rPr lang="ru-RU" sz="1800" dirty="0"/>
              <a:t>обеспечения высокого качества школьного образования в </a:t>
            </a:r>
            <a:r>
              <a:rPr lang="ru-RU" sz="1800" dirty="0" smtClean="0"/>
              <a:t>Москве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3131800" y="1059540"/>
            <a:ext cx="5916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Подушевое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финансирование школ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деньги следуют за учеником),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нанимать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квалифицированные педагогические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оплаты труда педагогов,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стимулирует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 и результативный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крупных образовательных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90" y="1347581"/>
            <a:ext cx="2952410" cy="23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89597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553" y="123410"/>
            <a:ext cx="5992977" cy="576080"/>
          </a:xfrm>
        </p:spPr>
        <p:txBody>
          <a:bodyPr/>
          <a:lstStyle/>
          <a:p>
            <a:r>
              <a:rPr lang="ru-RU" sz="1800" dirty="0" smtClean="0"/>
              <a:t>Основные факторы </a:t>
            </a:r>
            <a:r>
              <a:rPr lang="ru-RU" sz="1800" dirty="0"/>
              <a:t>обеспечения высокого качества школьного образования в </a:t>
            </a:r>
            <a:r>
              <a:rPr lang="ru-RU" sz="1800" dirty="0" smtClean="0"/>
              <a:t>Москве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86" y="987530"/>
            <a:ext cx="5609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истема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 к достижению высоких образовательных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результатов: олимпиады, рейтинги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истема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независимой диагностики качества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Регулярное переоснащение школ современным учебным оборудованием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51" y="1203560"/>
            <a:ext cx="3241832" cy="25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832086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Город, открытый школьнику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364" y="915521"/>
            <a:ext cx="2594629" cy="3384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092" y="1059540"/>
            <a:ext cx="1550055" cy="437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6327" y="1797720"/>
            <a:ext cx="2508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Роль Школы как </a:t>
            </a:r>
            <a:r>
              <a:rPr lang="ru-RU" sz="1600" b="1" dirty="0" smtClean="0">
                <a:solidFill>
                  <a:srgbClr val="FF0000"/>
                </a:solidFill>
              </a:rPr>
              <a:t>Интегратора</a:t>
            </a:r>
            <a:r>
              <a:rPr lang="ru-RU" sz="1600" dirty="0" smtClean="0"/>
              <a:t> обуславливает развитие </a:t>
            </a:r>
            <a:r>
              <a:rPr lang="ru-RU" sz="1600" b="1" dirty="0">
                <a:solidFill>
                  <a:srgbClr val="FF0000"/>
                </a:solidFill>
              </a:rPr>
              <a:t>дополнительного </a:t>
            </a:r>
            <a:r>
              <a:rPr lang="ru-RU" sz="1600" b="1" dirty="0" smtClean="0">
                <a:solidFill>
                  <a:srgbClr val="FF0000"/>
                </a:solidFill>
              </a:rPr>
              <a:t>образования</a:t>
            </a:r>
            <a:r>
              <a:rPr lang="ru-RU" sz="1600" dirty="0" smtClean="0"/>
              <a:t>, в</a:t>
            </a:r>
            <a:endParaRPr lang="ru-RU" sz="1600" dirty="0"/>
          </a:p>
          <a:p>
            <a:pPr algn="ctr"/>
            <a:r>
              <a:rPr lang="ru-RU" sz="1600" dirty="0" smtClean="0"/>
              <a:t>орбиту которого вовлечена богатейшая </a:t>
            </a:r>
            <a:r>
              <a:rPr lang="ru-RU" sz="1600" b="1" dirty="0">
                <a:solidFill>
                  <a:srgbClr val="FF0000"/>
                </a:solidFill>
              </a:rPr>
              <a:t>социокультурная среда</a:t>
            </a:r>
            <a:r>
              <a:rPr lang="ru-RU" sz="1600" dirty="0"/>
              <a:t> </a:t>
            </a:r>
            <a:r>
              <a:rPr lang="ru-RU" sz="1600" dirty="0" smtClean="0"/>
              <a:t>Москвы </a:t>
            </a:r>
            <a:endParaRPr lang="ru-RU" sz="1600" dirty="0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1805514" y="2201114"/>
            <a:ext cx="3096430" cy="159923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t="-1800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- Интегратор ресурсов для формирования умений и навыков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2756" y="1425027"/>
            <a:ext cx="1023747" cy="102653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http://static2.aif.ru/public/dontknow/big/986/bf13663809f23b11e7a5bd173adbcb84.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901" y="1091518"/>
            <a:ext cx="1043555" cy="1004368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343284" y="1463314"/>
            <a:ext cx="1051848" cy="1033502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 l="-25000" r="-25000"/>
            </a:stretch>
          </a:blip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В Турции увеличилось количество музее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503" y="2390698"/>
            <a:ext cx="1024578" cy="1038393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468" y="3521352"/>
            <a:ext cx="1063962" cy="103272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2827542" y="3901926"/>
            <a:ext cx="1052373" cy="1033141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n71.ru/files/57594/tehnopar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5" r="24874"/>
          <a:stretch/>
        </p:blipFill>
        <p:spPr bwMode="auto">
          <a:xfrm>
            <a:off x="1233585" y="3487525"/>
            <a:ext cx="1025447" cy="10327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4197" y="2429343"/>
            <a:ext cx="1048117" cy="103864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349618" y="765089"/>
            <a:ext cx="198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Вузы</a:t>
            </a:r>
            <a:endParaRPr lang="ru-RU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52107" y="867521"/>
            <a:ext cx="198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Выставочные и концертные залы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1640" y="848065"/>
            <a:ext cx="1304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Научные </a:t>
            </a:r>
          </a:p>
          <a:p>
            <a:pPr algn="ctr"/>
            <a:r>
              <a:rPr lang="ru-RU" sz="1600" dirty="0" smtClean="0"/>
              <a:t>организации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8942" y="336270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Музеи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465" y="4508077"/>
            <a:ext cx="165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Парки и усадьбы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4766" y="4871826"/>
            <a:ext cx="4240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Промышленные и транспортные предприятия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7609" y="4384966"/>
            <a:ext cx="171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Распределенный </a:t>
            </a:r>
          </a:p>
          <a:p>
            <a:pPr algn="ctr"/>
            <a:r>
              <a:rPr lang="ru-RU" sz="1600" dirty="0" smtClean="0"/>
              <a:t>технопарк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995" y="3419029"/>
            <a:ext cx="789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Театры</a:t>
            </a:r>
          </a:p>
        </p:txBody>
      </p:sp>
    </p:spTree>
    <p:extLst>
      <p:ext uri="{BB962C8B-B14F-4D97-AF65-F5344CB8AC3E}">
        <p14:creationId xmlns:p14="http://schemas.microsoft.com/office/powerpoint/2010/main" xmlns="" val="1336936689"/>
      </p:ext>
    </p:extLst>
  </p:cSld>
  <p:clrMapOvr>
    <a:masterClrMapping/>
  </p:clrMapOvr>
  <p:transition spd="med" advClick="0" advTm="10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Предпрофессиональное профильное обучение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785778" y="843510"/>
            <a:ext cx="4322852" cy="4176580"/>
            <a:chOff x="5592" y="677"/>
            <a:chExt cx="1987" cy="292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92" y="677"/>
              <a:ext cx="1965" cy="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593" y="677"/>
              <a:ext cx="1965" cy="2928"/>
            </a:xfrm>
            <a:custGeom>
              <a:avLst/>
              <a:gdLst>
                <a:gd name="T0" fmla="*/ 1801 w 1965"/>
                <a:gd name="T1" fmla="*/ 0 h 2928"/>
                <a:gd name="T2" fmla="*/ 0 w 1965"/>
                <a:gd name="T3" fmla="*/ 0 h 2928"/>
                <a:gd name="T4" fmla="*/ 0 w 1965"/>
                <a:gd name="T5" fmla="*/ 2928 h 2928"/>
                <a:gd name="T6" fmla="*/ 1965 w 1965"/>
                <a:gd name="T7" fmla="*/ 2928 h 2928"/>
                <a:gd name="T8" fmla="*/ 1965 w 1965"/>
                <a:gd name="T9" fmla="*/ 189 h 2928"/>
                <a:gd name="T10" fmla="*/ 1801 w 1965"/>
                <a:gd name="T11" fmla="*/ 0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5" h="2928">
                  <a:moveTo>
                    <a:pt x="1801" y="0"/>
                  </a:moveTo>
                  <a:lnTo>
                    <a:pt x="0" y="0"/>
                  </a:lnTo>
                  <a:lnTo>
                    <a:pt x="0" y="2928"/>
                  </a:lnTo>
                  <a:lnTo>
                    <a:pt x="1965" y="2928"/>
                  </a:lnTo>
                  <a:lnTo>
                    <a:pt x="1965" y="18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E3E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593" y="677"/>
              <a:ext cx="1965" cy="2928"/>
            </a:xfrm>
            <a:custGeom>
              <a:avLst/>
              <a:gdLst>
                <a:gd name="T0" fmla="*/ 1801 w 1965"/>
                <a:gd name="T1" fmla="*/ 0 h 2928"/>
                <a:gd name="T2" fmla="*/ 0 w 1965"/>
                <a:gd name="T3" fmla="*/ 0 h 2928"/>
                <a:gd name="T4" fmla="*/ 0 w 1965"/>
                <a:gd name="T5" fmla="*/ 2928 h 2928"/>
                <a:gd name="T6" fmla="*/ 1965 w 1965"/>
                <a:gd name="T7" fmla="*/ 2928 h 2928"/>
                <a:gd name="T8" fmla="*/ 1965 w 1965"/>
                <a:gd name="T9" fmla="*/ 189 h 2928"/>
                <a:gd name="T10" fmla="*/ 1801 w 1965"/>
                <a:gd name="T11" fmla="*/ 0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5" h="2928">
                  <a:moveTo>
                    <a:pt x="1801" y="0"/>
                  </a:moveTo>
                  <a:lnTo>
                    <a:pt x="0" y="0"/>
                  </a:lnTo>
                  <a:lnTo>
                    <a:pt x="0" y="2928"/>
                  </a:lnTo>
                  <a:lnTo>
                    <a:pt x="1965" y="2928"/>
                  </a:lnTo>
                  <a:lnTo>
                    <a:pt x="1965" y="189"/>
                  </a:lnTo>
                  <a:lnTo>
                    <a:pt x="18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558" y="1301"/>
              <a:ext cx="1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58" y="1301"/>
              <a:ext cx="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614" y="1123"/>
              <a:ext cx="1965" cy="79"/>
            </a:xfrm>
            <a:prstGeom prst="rect">
              <a:avLst/>
            </a:prstGeom>
            <a:solidFill>
              <a:srgbClr val="FC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593" y="1301"/>
              <a:ext cx="196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105" y="968643"/>
            <a:ext cx="1550055" cy="4370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5778" y="1611757"/>
            <a:ext cx="410820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Новые акценты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в содержании образования:</a:t>
            </a:r>
          </a:p>
          <a:p>
            <a:endParaRPr lang="ru-RU" sz="7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</a:t>
            </a:r>
            <a:r>
              <a:rPr lang="ru-RU" b="1" dirty="0" smtClean="0">
                <a:solidFill>
                  <a:srgbClr val="FF0000"/>
                </a:solidFill>
              </a:rPr>
              <a:t>навыков и умений </a:t>
            </a:r>
            <a:r>
              <a:rPr lang="ru-RU" dirty="0" smtClean="0"/>
              <a:t>для реальной жизни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700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Конвергентное</a:t>
            </a:r>
            <a:r>
              <a:rPr lang="ru-RU" dirty="0" smtClean="0"/>
              <a:t> (</a:t>
            </a:r>
            <a:r>
              <a:rPr lang="ru-RU" dirty="0" err="1" smtClean="0"/>
              <a:t>метапредметное</a:t>
            </a:r>
            <a:r>
              <a:rPr lang="ru-RU" dirty="0" smtClean="0"/>
              <a:t>) образование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7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Образование в условиях </a:t>
            </a:r>
            <a:r>
              <a:rPr lang="ru-RU" b="1" dirty="0" err="1" smtClean="0">
                <a:solidFill>
                  <a:srgbClr val="FF0000"/>
                </a:solidFill>
              </a:rPr>
              <a:t>техносферы</a:t>
            </a:r>
            <a:r>
              <a:rPr lang="ru-RU" dirty="0" smtClean="0"/>
              <a:t> будущего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7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Развитие профильного образования до уровня </a:t>
            </a:r>
            <a:r>
              <a:rPr lang="ru-RU" b="1" dirty="0" smtClean="0">
                <a:solidFill>
                  <a:srgbClr val="FF0000"/>
                </a:solidFill>
              </a:rPr>
              <a:t>предпрофессионального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107380" y="843511"/>
            <a:ext cx="4392610" cy="4176580"/>
          </a:xfrm>
          <a:custGeom>
            <a:avLst/>
            <a:gdLst>
              <a:gd name="T0" fmla="*/ 1664 w 1815"/>
              <a:gd name="T1" fmla="*/ 0 h 2986"/>
              <a:gd name="T2" fmla="*/ 0 w 1815"/>
              <a:gd name="T3" fmla="*/ 0 h 2986"/>
              <a:gd name="T4" fmla="*/ 0 w 1815"/>
              <a:gd name="T5" fmla="*/ 2986 h 2986"/>
              <a:gd name="T6" fmla="*/ 1815 w 1815"/>
              <a:gd name="T7" fmla="*/ 2986 h 2986"/>
              <a:gd name="T8" fmla="*/ 1815 w 1815"/>
              <a:gd name="T9" fmla="*/ 193 h 2986"/>
              <a:gd name="T10" fmla="*/ 1664 w 1815"/>
              <a:gd name="T11" fmla="*/ 0 h 2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5" h="2986">
                <a:moveTo>
                  <a:pt x="1664" y="0"/>
                </a:moveTo>
                <a:lnTo>
                  <a:pt x="0" y="0"/>
                </a:lnTo>
                <a:lnTo>
                  <a:pt x="0" y="2986"/>
                </a:lnTo>
                <a:lnTo>
                  <a:pt x="1815" y="2986"/>
                </a:lnTo>
                <a:lnTo>
                  <a:pt x="1815" y="193"/>
                </a:lnTo>
                <a:lnTo>
                  <a:pt x="1664" y="0"/>
                </a:lnTo>
                <a:close/>
              </a:path>
            </a:pathLst>
          </a:custGeom>
          <a:solidFill>
            <a:srgbClr val="E3E5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1694" y="1038261"/>
            <a:ext cx="422226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</a:t>
            </a:r>
            <a:r>
              <a:rPr lang="ru-RU" alt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классы</a:t>
            </a:r>
            <a:r>
              <a:rPr lang="ru-RU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>
                <a:solidFill>
                  <a:srgbClr val="FF0000"/>
                </a:solidFill>
              </a:rPr>
              <a:t>12 </a:t>
            </a:r>
            <a:r>
              <a:rPr lang="ru-RU" altLang="ru-RU" sz="1200" dirty="0"/>
              <a:t>медицинских вузов и колледжей</a:t>
            </a:r>
            <a:r>
              <a:rPr lang="ru-RU" altLang="ru-RU" sz="1200" b="1" dirty="0"/>
              <a:t>, </a:t>
            </a:r>
            <a:endParaRPr lang="ru-RU" altLang="ru-RU" sz="1200" b="1" dirty="0" smtClean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39 </a:t>
            </a:r>
            <a:r>
              <a:rPr lang="ru-RU" altLang="ru-RU" sz="1200" dirty="0" smtClean="0"/>
              <a:t>организаций здравоохранения,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120</a:t>
            </a:r>
            <a:r>
              <a:rPr lang="ru-RU" altLang="ru-RU" sz="1200" dirty="0" smtClean="0"/>
              <a:t> Школ,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Более 3,5 тысяч</a:t>
            </a:r>
            <a:r>
              <a:rPr lang="ru-RU" altLang="ru-RU" sz="1200" dirty="0" smtClean="0"/>
              <a:t> учащихся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dirty="0" smtClean="0"/>
              <a:t> </a:t>
            </a:r>
            <a:endParaRPr lang="ru-RU" altLang="ru-RU" sz="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Инженерные </a:t>
            </a:r>
            <a:r>
              <a:rPr lang="ru-RU" alt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классы: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>
                <a:solidFill>
                  <a:srgbClr val="FF0000"/>
                </a:solidFill>
              </a:rPr>
              <a:t>16 </a:t>
            </a:r>
            <a:r>
              <a:rPr lang="ru-RU" altLang="ru-RU" sz="1200" dirty="0"/>
              <a:t>технических </a:t>
            </a:r>
            <a:r>
              <a:rPr lang="ru-RU" altLang="ru-RU" sz="1200" dirty="0" smtClean="0"/>
              <a:t>вузов,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Более 100 </a:t>
            </a:r>
            <a:r>
              <a:rPr lang="ru-RU" altLang="ru-RU" sz="1200" dirty="0" smtClean="0"/>
              <a:t>высокотехнологических предприятий,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173</a:t>
            </a:r>
            <a:r>
              <a:rPr lang="ru-RU" altLang="ru-RU" sz="1200" dirty="0" smtClean="0"/>
              <a:t> Школы,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Более 8,5 тысяч</a:t>
            </a:r>
            <a:r>
              <a:rPr lang="ru-RU" altLang="ru-RU" sz="1200" dirty="0" smtClean="0"/>
              <a:t> учащихся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Кадетские </a:t>
            </a:r>
            <a:r>
              <a:rPr lang="ru-RU" alt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классы: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Силовые </a:t>
            </a:r>
            <a:r>
              <a:rPr lang="ru-RU" altLang="ru-RU" sz="1200" dirty="0" smtClean="0"/>
              <a:t>ведомства и профильные вузы,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116</a:t>
            </a:r>
            <a:r>
              <a:rPr lang="ru-RU" altLang="ru-RU" sz="1200" dirty="0" smtClean="0"/>
              <a:t> школ,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Более 10 тысяч</a:t>
            </a:r>
            <a:r>
              <a:rPr lang="ru-RU" altLang="ru-RU" sz="1200" dirty="0" smtClean="0"/>
              <a:t> кадет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планах: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i="1" dirty="0" smtClean="0">
                <a:solidFill>
                  <a:srgbClr val="FF0000"/>
                </a:solidFill>
              </a:rPr>
              <a:t>Научно-технологические</a:t>
            </a:r>
            <a:r>
              <a:rPr lang="ru-RU" altLang="ru-RU" sz="1200" i="1" dirty="0" smtClean="0"/>
              <a:t> классы (в сотрудничестве с НИЦ «Курчатовский Центр», научными институтами ФАНО, профильными вузами)</a:t>
            </a:r>
            <a:endParaRPr lang="ru-RU" alt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1492204321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553" y="123410"/>
            <a:ext cx="5992977" cy="576080"/>
          </a:xfrm>
        </p:spPr>
        <p:txBody>
          <a:bodyPr/>
          <a:lstStyle/>
          <a:p>
            <a:pPr algn="ctr"/>
            <a:r>
              <a:rPr lang="ru-RU" sz="1800" dirty="0" smtClean="0"/>
              <a:t>Сайт Департамента образования города Москвы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86" y="987530"/>
            <a:ext cx="56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660" y="2067680"/>
            <a:ext cx="5325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</a:t>
            </a:r>
            <a:r>
              <a:rPr lang="en-US" sz="4800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dogm.mos.ru</a:t>
            </a:r>
            <a:endParaRPr lang="ru-RU" sz="4800" u="sng" dirty="0">
              <a:solidFill>
                <a:schemeClr val="tx2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832086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64231" y="0"/>
            <a:ext cx="2057400" cy="273844"/>
          </a:xfrm>
        </p:spPr>
        <p:txBody>
          <a:bodyPr lIns="68580" tIns="34290" rIns="68580" bIns="34290"/>
          <a:lstStyle/>
          <a:p>
            <a:fld id="{DB30FDAF-C95B-451E-8A0A-D1058ADEAFB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288" y="653877"/>
            <a:ext cx="7962674" cy="4474936"/>
          </a:xfrm>
          <a:prstGeom prst="rect">
            <a:avLst/>
          </a:prstGeom>
        </p:spPr>
      </p:pic>
      <p:grpSp>
        <p:nvGrpSpPr>
          <p:cNvPr id="13" name="Group 20"/>
          <p:cNvGrpSpPr>
            <a:grpSpLocks noChangeAspect="1"/>
          </p:cNvGrpSpPr>
          <p:nvPr/>
        </p:nvGrpSpPr>
        <p:grpSpPr bwMode="auto">
          <a:xfrm>
            <a:off x="251222" y="913210"/>
            <a:ext cx="2160984" cy="4142184"/>
            <a:chOff x="228" y="715"/>
            <a:chExt cx="1815" cy="3479"/>
          </a:xfrm>
        </p:grpSpPr>
        <p:sp>
          <p:nvSpPr>
            <p:cNvPr id="14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8" y="715"/>
              <a:ext cx="1813" cy="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229" y="715"/>
              <a:ext cx="1813" cy="3479"/>
            </a:xfrm>
            <a:custGeom>
              <a:avLst/>
              <a:gdLst>
                <a:gd name="T0" fmla="*/ 1662 w 1813"/>
                <a:gd name="T1" fmla="*/ 0 h 3479"/>
                <a:gd name="T2" fmla="*/ 0 w 1813"/>
                <a:gd name="T3" fmla="*/ 0 h 3479"/>
                <a:gd name="T4" fmla="*/ 0 w 1813"/>
                <a:gd name="T5" fmla="*/ 3479 h 3479"/>
                <a:gd name="T6" fmla="*/ 1813 w 1813"/>
                <a:gd name="T7" fmla="*/ 3479 h 3479"/>
                <a:gd name="T8" fmla="*/ 1813 w 1813"/>
                <a:gd name="T9" fmla="*/ 224 h 3479"/>
                <a:gd name="T10" fmla="*/ 1662 w 1813"/>
                <a:gd name="T11" fmla="*/ 0 h 3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3" h="3479">
                  <a:moveTo>
                    <a:pt x="1662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1813" y="3479"/>
                  </a:lnTo>
                  <a:lnTo>
                    <a:pt x="1813" y="2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E3E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29" y="715"/>
              <a:ext cx="1813" cy="3479"/>
            </a:xfrm>
            <a:custGeom>
              <a:avLst/>
              <a:gdLst>
                <a:gd name="T0" fmla="*/ 1662 w 1813"/>
                <a:gd name="T1" fmla="*/ 0 h 3479"/>
                <a:gd name="T2" fmla="*/ 0 w 1813"/>
                <a:gd name="T3" fmla="*/ 0 h 3479"/>
                <a:gd name="T4" fmla="*/ 0 w 1813"/>
                <a:gd name="T5" fmla="*/ 3479 h 3479"/>
                <a:gd name="T6" fmla="*/ 1813 w 1813"/>
                <a:gd name="T7" fmla="*/ 3479 h 3479"/>
                <a:gd name="T8" fmla="*/ 1813 w 1813"/>
                <a:gd name="T9" fmla="*/ 224 h 3479"/>
                <a:gd name="T10" fmla="*/ 1662 w 1813"/>
                <a:gd name="T11" fmla="*/ 0 h 3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3" h="3479">
                  <a:moveTo>
                    <a:pt x="1662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1813" y="3479"/>
                  </a:lnTo>
                  <a:lnTo>
                    <a:pt x="1813" y="224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042" y="1456"/>
              <a:ext cx="1" cy="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400">
                <a:solidFill>
                  <a:prstClr val="black"/>
                </a:solidFill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042" y="1456"/>
              <a:ext cx="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400">
                <a:solidFill>
                  <a:prstClr val="black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29" y="1141"/>
              <a:ext cx="1813" cy="94"/>
            </a:xfrm>
            <a:prstGeom prst="rect">
              <a:avLst/>
            </a:prstGeom>
            <a:solidFill>
              <a:srgbClr val="FC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400">
                <a:solidFill>
                  <a:prstClr val="black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29" y="1456"/>
              <a:ext cx="181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400">
                <a:solidFill>
                  <a:prstClr val="black"/>
                </a:solidFill>
              </a:endParaRPr>
            </a:p>
          </p:txBody>
        </p:sp>
      </p:grpSp>
      <p:pic>
        <p:nvPicPr>
          <p:cNvPr id="30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" y="1012031"/>
            <a:ext cx="1162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157163" y="2493169"/>
            <a:ext cx="2346722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prstClr val="black"/>
                </a:solidFill>
              </a:rPr>
              <a:t>Результаты сдачи ЕГЭ демонстрируют </a:t>
            </a:r>
            <a:r>
              <a:rPr lang="ru-RU" altLang="ru-RU" sz="1500" b="1">
                <a:solidFill>
                  <a:srgbClr val="FF0000"/>
                </a:solidFill>
              </a:rPr>
              <a:t>конкурентоспособность</a:t>
            </a:r>
            <a:r>
              <a:rPr lang="ru-RU" altLang="ru-RU" sz="1500">
                <a:solidFill>
                  <a:prstClr val="black"/>
                </a:solidFill>
              </a:rPr>
              <a:t> московских выпускников </a:t>
            </a: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2503885" y="913210"/>
            <a:ext cx="559712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</a:rPr>
              <a:t>Доля выпускников московских Школ,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</a:rPr>
              <a:t>набравших по итогам ЕГЭ по трем предметам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49775" y="2329548"/>
            <a:ext cx="151210" cy="14406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9775" y="2747279"/>
            <a:ext cx="151210" cy="1440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3656420" y="4081083"/>
            <a:ext cx="83820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prstClr val="black"/>
                </a:solidFill>
              </a:rPr>
              <a:t>2010 год</a:t>
            </a: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4883944" y="4081083"/>
            <a:ext cx="837009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prstClr val="black"/>
                </a:solidFill>
              </a:rPr>
              <a:t>2015 год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7800985" y="3103945"/>
            <a:ext cx="1331985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FF0000"/>
                </a:solidFill>
              </a:rPr>
              <a:t>190</a:t>
            </a:r>
            <a:r>
              <a:rPr lang="ru-RU" altLang="ru-RU" sz="1100" dirty="0">
                <a:solidFill>
                  <a:prstClr val="black"/>
                </a:solidFill>
              </a:rPr>
              <a:t> и более баллов</a:t>
            </a:r>
          </a:p>
        </p:txBody>
      </p: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7812152" y="2703895"/>
            <a:ext cx="132081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FF0000"/>
                </a:solidFill>
              </a:rPr>
              <a:t>220</a:t>
            </a:r>
            <a:r>
              <a:rPr lang="ru-RU" altLang="ru-RU" sz="1100" dirty="0">
                <a:solidFill>
                  <a:prstClr val="black"/>
                </a:solidFill>
              </a:rPr>
              <a:t> и более баллов</a:t>
            </a: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7800985" y="2286165"/>
            <a:ext cx="132081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FF0000"/>
                </a:solidFill>
              </a:rPr>
              <a:t>250</a:t>
            </a:r>
            <a:r>
              <a:rPr lang="ru-RU" altLang="ru-RU" sz="1100" dirty="0">
                <a:solidFill>
                  <a:prstClr val="black"/>
                </a:solidFill>
              </a:rPr>
              <a:t> и более баллов</a:t>
            </a: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2916676" y="1476375"/>
          <a:ext cx="4527113" cy="26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49775" y="3147329"/>
            <a:ext cx="151210" cy="144066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152788" y="4081083"/>
            <a:ext cx="837009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prstClr val="black"/>
                </a:solidFill>
              </a:rPr>
              <a:t>2016 год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195670" y="126504"/>
            <a:ext cx="5780073" cy="576080"/>
          </a:xfrm>
        </p:spPr>
        <p:txBody>
          <a:bodyPr/>
          <a:lstStyle/>
          <a:p>
            <a:r>
              <a:rPr lang="ru-RU" dirty="0" smtClean="0"/>
              <a:t>Обеспечение массового качественного образования. Результаты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574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64231" y="0"/>
            <a:ext cx="2057400" cy="273844"/>
          </a:xfrm>
        </p:spPr>
        <p:txBody>
          <a:bodyPr lIns="68580" tIns="34290" rIns="68580" bIns="34290"/>
          <a:lstStyle/>
          <a:p>
            <a:fld id="{DB30FDAF-C95B-451E-8A0A-D1058ADEAFB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19" y="653877"/>
            <a:ext cx="7962674" cy="4474936"/>
          </a:xfrm>
          <a:prstGeom prst="rect">
            <a:avLst/>
          </a:prstGeom>
        </p:spPr>
      </p:pic>
      <p:pic>
        <p:nvPicPr>
          <p:cNvPr id="19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206" y="765572"/>
            <a:ext cx="24003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2331" y="1007269"/>
            <a:ext cx="1162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6603207" y="1732360"/>
            <a:ext cx="2346722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Победителей и призеров </a:t>
            </a:r>
            <a:r>
              <a:rPr lang="ru-RU" altLang="ru-RU" sz="1200" b="1" dirty="0">
                <a:solidFill>
                  <a:srgbClr val="FF0000"/>
                </a:solidFill>
              </a:rPr>
              <a:t>заключительного</a:t>
            </a:r>
            <a:r>
              <a:rPr lang="ru-RU" altLang="ru-RU" sz="1200" dirty="0">
                <a:solidFill>
                  <a:prstClr val="black"/>
                </a:solidFill>
              </a:rPr>
              <a:t> этапа Всероссийской олимпиады школьников </a:t>
            </a:r>
            <a:r>
              <a:rPr lang="ru-RU" altLang="ru-RU" sz="1200" b="1" dirty="0">
                <a:solidFill>
                  <a:srgbClr val="FF0000"/>
                </a:solidFill>
              </a:rPr>
              <a:t>сегодня</a:t>
            </a:r>
            <a:r>
              <a:rPr lang="ru-RU" altLang="ru-RU" sz="1200" dirty="0">
                <a:solidFill>
                  <a:prstClr val="black"/>
                </a:solidFill>
              </a:rPr>
              <a:t> готовят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</a:rPr>
              <a:t>34 %</a:t>
            </a:r>
            <a:r>
              <a:rPr lang="ru-RU" altLang="ru-RU" sz="1200" dirty="0">
                <a:solidFill>
                  <a:prstClr val="black"/>
                </a:solidFill>
              </a:rPr>
              <a:t> Школ города Москвы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(в 2010 году – </a:t>
            </a:r>
            <a:r>
              <a:rPr lang="ru-RU" altLang="ru-RU" sz="1200" b="1" dirty="0">
                <a:solidFill>
                  <a:srgbClr val="FF0000"/>
                </a:solidFill>
              </a:rPr>
              <a:t>5 %</a:t>
            </a:r>
            <a:r>
              <a:rPr lang="ru-RU" altLang="ru-RU" sz="1200" dirty="0">
                <a:solidFill>
                  <a:prstClr val="black"/>
                </a:solidFill>
              </a:rPr>
              <a:t>).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Победителей и призеров </a:t>
            </a:r>
            <a:r>
              <a:rPr lang="ru-RU" altLang="ru-RU" sz="1200" b="1" dirty="0">
                <a:solidFill>
                  <a:srgbClr val="FF0000"/>
                </a:solidFill>
              </a:rPr>
              <a:t>регионального</a:t>
            </a:r>
            <a:r>
              <a:rPr lang="ru-RU" altLang="ru-RU" sz="1200" dirty="0">
                <a:solidFill>
                  <a:prstClr val="black"/>
                </a:solidFill>
              </a:rPr>
              <a:t> этапа Всероссийской олимпиады школьников </a:t>
            </a:r>
            <a:r>
              <a:rPr lang="ru-RU" altLang="ru-RU" sz="1200" b="1" dirty="0">
                <a:solidFill>
                  <a:srgbClr val="FF0000"/>
                </a:solidFill>
              </a:rPr>
              <a:t>сегодня</a:t>
            </a:r>
            <a:r>
              <a:rPr lang="ru-RU" altLang="ru-RU" sz="1200" dirty="0">
                <a:solidFill>
                  <a:prstClr val="black"/>
                </a:solidFill>
              </a:rPr>
              <a:t> готовит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</a:rPr>
              <a:t>91 %</a:t>
            </a:r>
            <a:r>
              <a:rPr lang="ru-RU" altLang="ru-RU" sz="1200" dirty="0">
                <a:solidFill>
                  <a:prstClr val="black"/>
                </a:solidFill>
              </a:rPr>
              <a:t> Школ города Москвы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(в 2010 году – </a:t>
            </a:r>
            <a:r>
              <a:rPr lang="ru-RU" altLang="ru-RU" sz="1200" b="1" dirty="0">
                <a:solidFill>
                  <a:srgbClr val="FF0000"/>
                </a:solidFill>
              </a:rPr>
              <a:t>26%</a:t>
            </a:r>
            <a:r>
              <a:rPr lang="ru-RU" altLang="ru-RU" sz="1200" dirty="0">
                <a:solidFill>
                  <a:prstClr val="black"/>
                </a:solidFill>
              </a:rPr>
              <a:t>). </a:t>
            </a:r>
          </a:p>
        </p:txBody>
      </p:sp>
      <p:graphicFrame>
        <p:nvGraphicFramePr>
          <p:cNvPr id="22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59530" y="765572"/>
          <a:ext cx="6404033" cy="3576637"/>
        </p:xfrm>
        <a:graphic>
          <a:graphicData uri="http://schemas.openxmlformats.org/drawingml/2006/table">
            <a:tbl>
              <a:tblPr/>
              <a:tblGrid>
                <a:gridCol w="389310"/>
                <a:gridCol w="3155597"/>
                <a:gridCol w="917058"/>
                <a:gridCol w="972880"/>
                <a:gridCol w="969188"/>
              </a:tblGrid>
              <a:tr h="54261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п/п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884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московских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победителей заключительного этапа 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доля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по РФ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76/23,8%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124/33,5%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145/39,7 %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884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московских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призеров заключительного этапа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доля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по РФ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203/17,5%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459/27,3%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554/30,3%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884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победителей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призеров заключительного этапа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доля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по РФ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279/18,9%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583/28,4%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699/31,9%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586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Школ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подготовивших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победителей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призеров заключительного этапа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           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181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214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884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Школ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подготовивших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победителей заключительного этапа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           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51430" marR="5143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6" descr="http://vos.olimpiada.ru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423" y="4201716"/>
            <a:ext cx="929671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18039" y="77797"/>
            <a:ext cx="6925961" cy="576080"/>
          </a:xfrm>
        </p:spPr>
        <p:txBody>
          <a:bodyPr/>
          <a:lstStyle/>
          <a:p>
            <a:r>
              <a:rPr lang="ru-RU" sz="1600" dirty="0" smtClean="0"/>
              <a:t>Обеспечение массового качественного </a:t>
            </a:r>
            <a:br>
              <a:rPr lang="ru-RU" sz="1600" dirty="0" smtClean="0"/>
            </a:br>
            <a:r>
              <a:rPr lang="ru-RU" sz="1600" dirty="0" smtClean="0"/>
              <a:t>образования. Результаты участия московских школьников во </a:t>
            </a:r>
            <a:r>
              <a:rPr lang="ru-RU" sz="1600" dirty="0" err="1" smtClean="0"/>
              <a:t>ВСоШ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71569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64231" y="0"/>
            <a:ext cx="2057400" cy="273844"/>
          </a:xfrm>
        </p:spPr>
        <p:txBody>
          <a:bodyPr lIns="68580" tIns="34290" rIns="68580" bIns="34290"/>
          <a:lstStyle/>
          <a:p>
            <a:fld id="{DB30FDAF-C95B-451E-8A0A-D1058ADEAFB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478079549"/>
              </p:ext>
            </p:extLst>
          </p:nvPr>
        </p:nvGraphicFramePr>
        <p:xfrm>
          <a:off x="358216" y="1093585"/>
          <a:ext cx="2384511" cy="34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0901" y="812133"/>
            <a:ext cx="2039139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Абсолютная</a:t>
            </a:r>
            <a:r>
              <a:rPr lang="ru-RU" sz="1400" b="1" dirty="0" smtClean="0">
                <a:solidFill>
                  <a:prstClr val="black"/>
                </a:solidFill>
              </a:rPr>
              <a:t> динамика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показателей Москвы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победителям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33" y="1714998"/>
            <a:ext cx="307777" cy="2096774"/>
          </a:xfrm>
          <a:prstGeom prst="rect">
            <a:avLst/>
          </a:prstGeom>
          <a:noFill/>
        </p:spPr>
        <p:txBody>
          <a:bodyPr vert="vert270" wrap="square" lIns="68580" tIns="34290" rIns="68580" bIns="34290" rtlCol="0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Количество победителей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428570470"/>
              </p:ext>
            </p:extLst>
          </p:nvPr>
        </p:nvGraphicFramePr>
        <p:xfrm>
          <a:off x="3433683" y="1458042"/>
          <a:ext cx="2500521" cy="301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03122" y="803155"/>
            <a:ext cx="2561642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Абсолютная</a:t>
            </a:r>
            <a:r>
              <a:rPr lang="ru-RU" sz="1400" b="1" dirty="0" smtClean="0">
                <a:solidFill>
                  <a:prstClr val="black"/>
                </a:solidFill>
              </a:rPr>
              <a:t> динамика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показателей Москвы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дипломам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5906" y="1877853"/>
            <a:ext cx="307777" cy="1771065"/>
          </a:xfrm>
          <a:prstGeom prst="rect">
            <a:avLst/>
          </a:prstGeom>
          <a:noFill/>
        </p:spPr>
        <p:txBody>
          <a:bodyPr vert="vert270" wrap="square" lIns="68580" tIns="34290" rIns="68580" bIns="34290" rtlCol="0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Количество дипломов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859083220"/>
              </p:ext>
            </p:extLst>
          </p:nvPr>
        </p:nvGraphicFramePr>
        <p:xfrm>
          <a:off x="5580140" y="1460696"/>
          <a:ext cx="3744520" cy="310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05998" y="776174"/>
            <a:ext cx="284686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Относительная</a:t>
            </a:r>
            <a:r>
              <a:rPr lang="ru-RU" sz="1400" b="1" dirty="0" smtClean="0">
                <a:solidFill>
                  <a:prstClr val="black"/>
                </a:solidFill>
              </a:rPr>
              <a:t> динамика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показателей Москвы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победителям</a:t>
            </a:r>
            <a:r>
              <a:rPr lang="ru-RU" sz="1400" b="1" dirty="0" smtClean="0">
                <a:solidFill>
                  <a:prstClr val="black"/>
                </a:solidFill>
              </a:rPr>
              <a:t> и </a:t>
            </a:r>
            <a:r>
              <a:rPr lang="ru-RU" sz="1400" b="1" dirty="0" smtClean="0">
                <a:solidFill>
                  <a:srgbClr val="FF0000"/>
                </a:solidFill>
              </a:rPr>
              <a:t>дипломам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00" y="4595797"/>
            <a:ext cx="864120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олимпиады являются драйверами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образования в школах Москвы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218039" y="77797"/>
            <a:ext cx="6925961" cy="576080"/>
          </a:xfrm>
        </p:spPr>
        <p:txBody>
          <a:bodyPr/>
          <a:lstStyle/>
          <a:p>
            <a:r>
              <a:rPr lang="ru-RU" sz="1600" dirty="0" smtClean="0"/>
              <a:t>Обеспечение массового качественного </a:t>
            </a:r>
            <a:br>
              <a:rPr lang="ru-RU" sz="1600" dirty="0" smtClean="0"/>
            </a:br>
            <a:r>
              <a:rPr lang="ru-RU" sz="1600" dirty="0" smtClean="0"/>
              <a:t>образования. Результаты участия московских школьников во </a:t>
            </a:r>
            <a:r>
              <a:rPr lang="ru-RU" sz="1600" dirty="0" err="1" smtClean="0"/>
              <a:t>ВСоШ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26923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1" y="3118891"/>
            <a:ext cx="4445670" cy="791772"/>
          </a:xfrm>
        </p:spPr>
        <p:txBody>
          <a:bodyPr/>
          <a:lstStyle/>
          <a:p>
            <a:pPr marL="285750" indent="-285750" algn="just" defTabSz="91429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Проводится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2000 г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 Организацией экономического сотрудничества и развития (ОЭСР) каждые 3 года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00" y="65596"/>
            <a:ext cx="1994550" cy="6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" y="1889923"/>
            <a:ext cx="4462447" cy="12961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31" y="879917"/>
            <a:ext cx="4462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PISA </a:t>
            </a:r>
            <a:r>
              <a:rPr lang="ru-RU" sz="1600" dirty="0" smtClean="0">
                <a:cs typeface="Times New Roman" pitchFamily="18" charset="0"/>
              </a:rPr>
              <a:t>– крупнейшее международное исследование функциональной грамотности 15-летних.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30" y="3944933"/>
            <a:ext cx="4517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itchFamily="18" charset="0"/>
              </a:rPr>
              <a:t>Участники – 65 ведущих стран (все крупнейшие экономики мира и большинство динамично развивающихся государств), в выборке - более 500 тысяч учащихся.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9" name="Минус 8"/>
          <p:cNvSpPr/>
          <p:nvPr/>
        </p:nvSpPr>
        <p:spPr>
          <a:xfrm rot="5400000" flipV="1">
            <a:off x="1633152" y="2952745"/>
            <a:ext cx="5820012" cy="45719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401" y="123410"/>
            <a:ext cx="3960550" cy="576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>Главное о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>PISA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A6EB"/>
              </a:solidFill>
              <a:effectLst/>
              <a:uLnTx/>
              <a:uFillTx/>
              <a:latin typeface="Cambria" pitchFamily="18" charset="0"/>
              <a:ea typeface="+mj-ea"/>
              <a:cs typeface="Lath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60040" y="123410"/>
            <a:ext cx="3878191" cy="576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>PISA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>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latin typeface="Cambria" pitchFamily="18" charset="0"/>
                <a:ea typeface="+mj-ea"/>
                <a:cs typeface="Latha" pitchFamily="34" charset="0"/>
              </a:rPr>
              <a:t> Москве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A6EB"/>
              </a:solidFill>
              <a:effectLst/>
              <a:uLnTx/>
              <a:uFillTx/>
              <a:latin typeface="Cambria" pitchFamily="18" charset="0"/>
              <a:ea typeface="+mj-ea"/>
              <a:cs typeface="Lath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4015" y="857706"/>
            <a:ext cx="45399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cs typeface="Times New Roman" pitchFamily="18" charset="0"/>
              </a:rPr>
              <a:t>По инициативе Правительства Москвы в мае 2016 г. было проведено исследование во всех 609 школах города (более 42000 учащихся).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>
                <a:cs typeface="Times New Roman" pitchFamily="18" charset="0"/>
              </a:rPr>
              <a:t>выборку </a:t>
            </a:r>
            <a:r>
              <a:rPr lang="ru-RU" sz="1600" dirty="0" smtClean="0">
                <a:cs typeface="Times New Roman" pitchFamily="18" charset="0"/>
              </a:rPr>
              <a:t>включены 15-летние учащиеся, независимо от вида учреждения, класса и параллели.</a:t>
            </a:r>
            <a:endParaRPr lang="ru-RU" sz="1600" dirty="0"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Объективность исследования обеспечивалась </a:t>
            </a:r>
            <a:r>
              <a:rPr lang="ru-RU" sz="1600" dirty="0">
                <a:cs typeface="Times New Roman" panose="02020603050405020304" pitchFamily="18" charset="0"/>
              </a:rPr>
              <a:t>международными наблюдателями, проверкой работ независимыми экспертами, многоступенчатым анализом ОЭСР достоверности результатов по собственным алгоритмам.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30" y="3919652"/>
            <a:ext cx="4283960" cy="1093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/>
                </a:solidFill>
              </a:rPr>
              <a:t>Итоги </a:t>
            </a:r>
            <a:r>
              <a:rPr lang="ru-RU" sz="2000" dirty="0" smtClean="0">
                <a:solidFill>
                  <a:schemeClr val="accent6"/>
                </a:solidFill>
              </a:rPr>
              <a:t>международной </a:t>
            </a:r>
            <a:r>
              <a:rPr lang="ru-RU" sz="2000" dirty="0">
                <a:solidFill>
                  <a:schemeClr val="accent6"/>
                </a:solidFill>
              </a:rPr>
              <a:t>проверки:</a:t>
            </a:r>
          </a:p>
          <a:p>
            <a:pPr algn="ctr"/>
            <a:r>
              <a:rPr lang="ru-RU" sz="2000" dirty="0">
                <a:solidFill>
                  <a:schemeClr val="accent6"/>
                </a:solidFill>
              </a:rPr>
              <a:t>результаты всех </a:t>
            </a:r>
            <a:r>
              <a:rPr lang="ru-RU" sz="2000" dirty="0" smtClean="0">
                <a:solidFill>
                  <a:schemeClr val="accent6"/>
                </a:solidFill>
              </a:rPr>
              <a:t>609 </a:t>
            </a:r>
            <a:r>
              <a:rPr lang="ru-RU" sz="2000" dirty="0">
                <a:solidFill>
                  <a:schemeClr val="accent6"/>
                </a:solidFill>
              </a:rPr>
              <a:t>школ признаны </a:t>
            </a:r>
            <a:r>
              <a:rPr lang="ru-RU" sz="2000" b="1" dirty="0">
                <a:solidFill>
                  <a:schemeClr val="accent6"/>
                </a:solidFill>
              </a:rPr>
              <a:t>достоверными</a:t>
            </a:r>
          </a:p>
        </p:txBody>
      </p:sp>
    </p:spTree>
    <p:extLst>
      <p:ext uri="{BB962C8B-B14F-4D97-AF65-F5344CB8AC3E}">
        <p14:creationId xmlns:p14="http://schemas.microsoft.com/office/powerpoint/2010/main" xmlns="" val="1941514652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97473"/>
              </p:ext>
            </p:extLst>
          </p:nvPr>
        </p:nvGraphicFramePr>
        <p:xfrm>
          <a:off x="7185" y="868362"/>
          <a:ext cx="9101445" cy="3035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2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82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2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483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Читательская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Математическая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Топ-100 московских школ в каждой области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Топ-300 московских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школ в каждой области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школы Москвы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Российская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Федерация (2012 год)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38-42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31-39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84658" y="111738"/>
            <a:ext cx="6248413" cy="576080"/>
          </a:xfrm>
        </p:spPr>
        <p:txBody>
          <a:bodyPr/>
          <a:lstStyle/>
          <a:p>
            <a:r>
              <a:rPr lang="ru-RU" dirty="0"/>
              <a:t>Результаты московских </a:t>
            </a:r>
            <a:r>
              <a:rPr lang="ru-RU" dirty="0" smtClean="0"/>
              <a:t>школ (баллы и расчетные места в рейтинге стран*)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70" y="4227980"/>
            <a:ext cx="9073260" cy="864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Московские </a:t>
            </a:r>
            <a:r>
              <a:rPr lang="ru-RU" sz="1100" dirty="0"/>
              <a:t>школы подтвердили </a:t>
            </a:r>
            <a:r>
              <a:rPr lang="ru-RU" sz="1100" dirty="0" smtClean="0"/>
              <a:t>превышение показателей качества </a:t>
            </a:r>
            <a:r>
              <a:rPr lang="ru-RU" sz="1100" dirty="0"/>
              <a:t>образования </a:t>
            </a:r>
            <a:r>
              <a:rPr lang="ru-RU" sz="1100" dirty="0" smtClean="0"/>
              <a:t>в сравнении со среднероссийскими, аналогично отмечаемое в </a:t>
            </a:r>
            <a:r>
              <a:rPr lang="ru-RU" sz="1100" dirty="0"/>
              <a:t>результатах ЕГЭ и </a:t>
            </a:r>
            <a:r>
              <a:rPr lang="ru-RU" sz="1100" dirty="0" smtClean="0"/>
              <a:t>Всероссийских олимпиад школьников.</a:t>
            </a:r>
          </a:p>
          <a:p>
            <a:r>
              <a:rPr lang="ru-RU" sz="1100" dirty="0"/>
              <a:t>Школы ТОП-100 – это крупные школы, в которых обучается более 23% всех школьников Москвы. Это означает, что каждый четвертый учится в школе - мировом лидере по качеству образования</a:t>
            </a:r>
            <a:r>
              <a:rPr lang="ru-RU" sz="1100" dirty="0" smtClean="0"/>
              <a:t>.</a:t>
            </a:r>
          </a:p>
          <a:p>
            <a:r>
              <a:rPr lang="ru-RU" sz="1100" dirty="0"/>
              <a:t>Школы ТОП-300 (63% московских учащихся) дают результаты, сопоставимые с  10 лидирующими образовательными системами мира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14803" y="3924844"/>
            <a:ext cx="8785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*Сравнение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результатов идет по исследованию PISA 2012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– последнему исследованию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, результаты которого официально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опубликованы</a:t>
            </a:r>
            <a:endParaRPr lang="en-US" sz="1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58137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680" y="130508"/>
            <a:ext cx="6120850" cy="576080"/>
          </a:xfrm>
        </p:spPr>
        <p:txBody>
          <a:bodyPr/>
          <a:lstStyle/>
          <a:p>
            <a:r>
              <a:rPr lang="ru-RU" sz="1600" dirty="0"/>
              <a:t>Результаты московских школ в области </a:t>
            </a:r>
            <a:r>
              <a:rPr lang="ru-RU" sz="1600" dirty="0" smtClean="0"/>
              <a:t>читательской грамотности </a:t>
            </a:r>
            <a:r>
              <a:rPr lang="ru-RU" sz="1600" dirty="0"/>
              <a:t>в сравнении со </a:t>
            </a:r>
            <a:r>
              <a:rPr lang="ru-RU" sz="1600" dirty="0" smtClean="0"/>
              <a:t>всеми странами-участниками </a:t>
            </a:r>
            <a:r>
              <a:rPr lang="en-US" sz="1600" dirty="0" smtClean="0"/>
              <a:t>PISA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396447"/>
              </p:ext>
            </p:extLst>
          </p:nvPr>
        </p:nvGraphicFramePr>
        <p:xfrm>
          <a:off x="0" y="843510"/>
          <a:ext cx="9144000" cy="42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1641501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680" y="122129"/>
            <a:ext cx="6120850" cy="576080"/>
          </a:xfrm>
        </p:spPr>
        <p:txBody>
          <a:bodyPr/>
          <a:lstStyle/>
          <a:p>
            <a:r>
              <a:rPr lang="ru-RU" sz="1600" dirty="0"/>
              <a:t>Результаты московских школ в области </a:t>
            </a:r>
            <a:r>
              <a:rPr lang="ru-RU" sz="1600" dirty="0" smtClean="0"/>
              <a:t>математической грамотности </a:t>
            </a:r>
            <a:r>
              <a:rPr lang="ru-RU" sz="1600" dirty="0"/>
              <a:t>в сравнении со всеми странами-участниками </a:t>
            </a:r>
            <a:r>
              <a:rPr lang="en-US" sz="1600" dirty="0"/>
              <a:t>PISA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0369019"/>
              </p:ext>
            </p:extLst>
          </p:nvPr>
        </p:nvGraphicFramePr>
        <p:xfrm>
          <a:off x="0" y="843510"/>
          <a:ext cx="9144000" cy="42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1983558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Основные выводы ОЭСР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180773" y="897059"/>
            <a:ext cx="87838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Школы Москвы имеют большее количество учащихся, показавших высокие уровни читательской и математической грамотности в сравнении со средними результатами PISA 2012 в РФ.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Учащиеся топ-100 школ Москвы, показавшие наивысшие результаты в области математики, находятся на уровне учащихся с наивысшими результатами лидирующих образовательных систем по итогам PISA 2012.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Учащиеся и школы с наивысшими результатами по математической грамотности превосходят результаты лидирующей образовательной системы PISA 2012 - Шанхая (Китай).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Московские школы-лидеры дают качественное образование вне зависимости от социально-экономического статуса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5345672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xx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11599</TotalTime>
  <Words>1010</Words>
  <Application>Microsoft Office PowerPoint</Application>
  <PresentationFormat>Экран (16:9)</PresentationFormat>
  <Paragraphs>237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xxx</vt:lpstr>
      <vt:lpstr>Слайд 1</vt:lpstr>
      <vt:lpstr>Обеспечение массового качественного образования. Результаты ЕГЭ</vt:lpstr>
      <vt:lpstr>Обеспечение массового качественного  образования. Результаты участия московских школьников во ВСоШ</vt:lpstr>
      <vt:lpstr>Обеспечение массового качественного  образования. Результаты участия московских школьников во ВСоШ</vt:lpstr>
      <vt:lpstr>Слайд 5</vt:lpstr>
      <vt:lpstr>Результаты московских школ (баллы и расчетные места в рейтинге стран*)</vt:lpstr>
      <vt:lpstr>Результаты московских школ в области читательской грамотности в сравнении со всеми странами-участниками PISA</vt:lpstr>
      <vt:lpstr>Результаты московских школ в области математической грамотности в сравнении со всеми странами-участниками PISA</vt:lpstr>
      <vt:lpstr>Основные выводы ОЭСР</vt:lpstr>
      <vt:lpstr>Основные факторы обеспечения высокого качества школьного образования в Москве</vt:lpstr>
      <vt:lpstr>Основные факторы обеспечения высокого качества школьного образования в Москве</vt:lpstr>
      <vt:lpstr>Город, открытый школьнику</vt:lpstr>
      <vt:lpstr>Предпрофессиональное профильное обучение</vt:lpstr>
      <vt:lpstr>Сайт Департамента образования города Москвы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Natali</cp:lastModifiedBy>
  <cp:revision>1069</cp:revision>
  <cp:lastPrinted>2016-08-19T16:34:21Z</cp:lastPrinted>
  <dcterms:created xsi:type="dcterms:W3CDTF">2014-06-10T07:34:58Z</dcterms:created>
  <dcterms:modified xsi:type="dcterms:W3CDTF">2016-09-30T08:58:35Z</dcterms:modified>
</cp:coreProperties>
</file>